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88" r:id="rId3"/>
    <p:sldId id="284" r:id="rId4"/>
    <p:sldId id="299" r:id="rId5"/>
    <p:sldId id="260" r:id="rId6"/>
    <p:sldId id="292" r:id="rId7"/>
    <p:sldId id="293" r:id="rId8"/>
    <p:sldId id="294" r:id="rId9"/>
    <p:sldId id="261" r:id="rId10"/>
    <p:sldId id="319" r:id="rId11"/>
    <p:sldId id="268" r:id="rId12"/>
    <p:sldId id="265" r:id="rId13"/>
    <p:sldId id="266" r:id="rId14"/>
    <p:sldId id="269" r:id="rId15"/>
    <p:sldId id="267" r:id="rId16"/>
    <p:sldId id="278" r:id="rId17"/>
    <p:sldId id="329" r:id="rId18"/>
    <p:sldId id="330" r:id="rId19"/>
    <p:sldId id="298" r:id="rId20"/>
    <p:sldId id="303" r:id="rId21"/>
    <p:sldId id="302" r:id="rId22"/>
    <p:sldId id="308" r:id="rId23"/>
    <p:sldId id="304" r:id="rId24"/>
    <p:sldId id="316" r:id="rId25"/>
    <p:sldId id="281" r:id="rId26"/>
    <p:sldId id="314" r:id="rId27"/>
    <p:sldId id="263" r:id="rId28"/>
    <p:sldId id="262" r:id="rId29"/>
    <p:sldId id="328" r:id="rId30"/>
    <p:sldId id="325" r:id="rId31"/>
    <p:sldId id="297" r:id="rId32"/>
    <p:sldId id="326" r:id="rId33"/>
    <p:sldId id="296" r:id="rId34"/>
    <p:sldId id="309" r:id="rId35"/>
    <p:sldId id="320" r:id="rId36"/>
    <p:sldId id="327" r:id="rId37"/>
    <p:sldId id="270" r:id="rId38"/>
    <p:sldId id="321"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jMp4QskxsMSZEPIcDRhQSw==" hashData="w7cMnblSF7LVSc8DX4+vaMdvudQ="/>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88" autoAdjust="0"/>
    <p:restoredTop sz="94660"/>
  </p:normalViewPr>
  <p:slideViewPr>
    <p:cSldViewPr>
      <p:cViewPr>
        <p:scale>
          <a:sx n="112" d="100"/>
          <a:sy n="112" d="100"/>
        </p:scale>
        <p:origin x="-726" y="-18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1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1F6FE0-4A90-420C-A1B6-7CCD37ECF039}" type="datetimeFigureOut">
              <a:rPr lang="en-GB" smtClean="0"/>
              <a:t>17/02/2014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F56E4D-8FE8-463E-9F0E-E1397B8E53A7}" type="slidenum">
              <a:rPr lang="en-GB" smtClean="0"/>
              <a:t>‹#›</a:t>
            </a:fld>
            <a:endParaRPr lang="en-GB"/>
          </a:p>
        </p:txBody>
      </p:sp>
    </p:spTree>
    <p:extLst>
      <p:ext uri="{BB962C8B-B14F-4D97-AF65-F5344CB8AC3E}">
        <p14:creationId xmlns:p14="http://schemas.microsoft.com/office/powerpoint/2010/main" val="586937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0F56E4D-8FE8-463E-9F0E-E1397B8E53A7}" type="slidenum">
              <a:rPr lang="en-GB" smtClean="0"/>
              <a:t>16</a:t>
            </a:fld>
            <a:endParaRPr lang="en-GB"/>
          </a:p>
        </p:txBody>
      </p:sp>
    </p:spTree>
    <p:extLst>
      <p:ext uri="{BB962C8B-B14F-4D97-AF65-F5344CB8AC3E}">
        <p14:creationId xmlns:p14="http://schemas.microsoft.com/office/powerpoint/2010/main" val="1419135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761A16-4BE5-450E-85BF-AEEAED8C5927}" type="datetimeFigureOut">
              <a:rPr lang="en-US" smtClean="0"/>
              <a:pPr/>
              <a:t>2/17/2014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18C50F-D7B8-461C-964A-2B12C7C0F1E3}"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761A16-4BE5-450E-85BF-AEEAED8C5927}" type="datetimeFigureOut">
              <a:rPr lang="en-US" smtClean="0"/>
              <a:pPr/>
              <a:t>2/17/2014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18C50F-D7B8-461C-964A-2B12C7C0F1E3}"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761A16-4BE5-450E-85BF-AEEAED8C5927}" type="datetimeFigureOut">
              <a:rPr lang="en-US" smtClean="0"/>
              <a:pPr/>
              <a:t>2/17/2014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18C50F-D7B8-461C-964A-2B12C7C0F1E3}"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761A16-4BE5-450E-85BF-AEEAED8C5927}" type="datetimeFigureOut">
              <a:rPr lang="en-US" smtClean="0"/>
              <a:pPr/>
              <a:t>2/17/2014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918C50F-D7B8-461C-964A-2B12C7C0F1E3}"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761A16-4BE5-450E-85BF-AEEAED8C5927}" type="datetimeFigureOut">
              <a:rPr lang="en-US" smtClean="0"/>
              <a:pPr/>
              <a:t>2/17/2014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918C50F-D7B8-461C-964A-2B12C7C0F1E3}"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761A16-4BE5-450E-85BF-AEEAED8C5927}" type="datetimeFigureOut">
              <a:rPr lang="en-US" smtClean="0"/>
              <a:pPr/>
              <a:t>2/17/2014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918C50F-D7B8-461C-964A-2B12C7C0F1E3}"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761A16-4BE5-450E-85BF-AEEAED8C5927}" type="datetimeFigureOut">
              <a:rPr lang="en-US" smtClean="0"/>
              <a:pPr/>
              <a:t>2/17/2014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918C50F-D7B8-461C-964A-2B12C7C0F1E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761A16-4BE5-450E-85BF-AEEAED8C5927}" type="datetimeFigureOut">
              <a:rPr lang="en-US" smtClean="0"/>
              <a:pPr/>
              <a:t>2/17/2014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918C50F-D7B8-461C-964A-2B12C7C0F1E3}"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761A16-4BE5-450E-85BF-AEEAED8C5927}" type="datetimeFigureOut">
              <a:rPr lang="en-US" smtClean="0"/>
              <a:pPr/>
              <a:t>2/17/2014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918C50F-D7B8-461C-964A-2B12C7C0F1E3}"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761A16-4BE5-450E-85BF-AEEAED8C5927}" type="datetimeFigureOut">
              <a:rPr lang="en-US" smtClean="0"/>
              <a:pPr/>
              <a:t>2/17/2014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18C50F-D7B8-461C-964A-2B12C7C0F1E3}"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761A16-4BE5-450E-85BF-AEEAED8C5927}" type="datetimeFigureOut">
              <a:rPr lang="en-US" smtClean="0"/>
              <a:pPr/>
              <a:t>2/17/2014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18C50F-D7B8-461C-964A-2B12C7C0F1E3}"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761A16-4BE5-450E-85BF-AEEAED8C5927}" type="datetimeFigureOut">
              <a:rPr lang="en-US" smtClean="0"/>
              <a:pPr/>
              <a:t>2/17/2014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18C50F-D7B8-461C-964A-2B12C7C0F1E3}"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7.emf"/></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whitaker2000@gmail.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1500" y="1214422"/>
            <a:ext cx="7772400" cy="1470025"/>
          </a:xfrm>
        </p:spPr>
        <p:txBody>
          <a:bodyPr>
            <a:noAutofit/>
          </a:bodyPr>
          <a:lstStyle/>
          <a:p>
            <a:r>
              <a:rPr lang="en-GB" sz="8000" dirty="0" smtClean="0"/>
              <a:t>  Capnography  </a:t>
            </a:r>
            <a:br>
              <a:rPr lang="en-GB" sz="8000" dirty="0" smtClean="0"/>
            </a:br>
            <a:r>
              <a:rPr lang="en-GB" sz="8000" dirty="0" smtClean="0"/>
              <a:t>- the future</a:t>
            </a:r>
            <a:endParaRPr lang="en-US" sz="8000" dirty="0"/>
          </a:p>
        </p:txBody>
      </p:sp>
      <p:sp>
        <p:nvSpPr>
          <p:cNvPr id="3" name="Subtitle 2"/>
          <p:cNvSpPr>
            <a:spLocks noGrp="1"/>
          </p:cNvSpPr>
          <p:nvPr>
            <p:ph type="subTitle" idx="1"/>
          </p:nvPr>
        </p:nvSpPr>
        <p:spPr>
          <a:xfrm>
            <a:off x="1142976" y="3886200"/>
            <a:ext cx="6843738" cy="1752600"/>
          </a:xfrm>
        </p:spPr>
        <p:txBody>
          <a:bodyPr/>
          <a:lstStyle/>
          <a:p>
            <a:r>
              <a:rPr lang="en-GB" dirty="0" smtClean="0"/>
              <a:t>Dr David Whitaker </a:t>
            </a:r>
          </a:p>
          <a:p>
            <a:r>
              <a:rPr lang="en-GB" dirty="0" smtClean="0"/>
              <a:t>FRCA, FFPMRCA, FFICM, FCARCSI (Hon)</a:t>
            </a:r>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4405338" y="5572140"/>
            <a:ext cx="3810000" cy="76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 the past</a:t>
            </a:r>
            <a:endParaRPr lang="en-GB" dirty="0"/>
          </a:p>
        </p:txBody>
      </p:sp>
      <p:sp>
        <p:nvSpPr>
          <p:cNvPr id="3" name="Content Placeholder 2"/>
          <p:cNvSpPr>
            <a:spLocks noGrp="1"/>
          </p:cNvSpPr>
          <p:nvPr>
            <p:ph idx="1"/>
          </p:nvPr>
        </p:nvSpPr>
        <p:spPr>
          <a:xfrm>
            <a:off x="457200" y="1357298"/>
            <a:ext cx="8229600" cy="4525963"/>
          </a:xfrm>
        </p:spPr>
        <p:txBody>
          <a:bodyPr/>
          <a:lstStyle/>
          <a:p>
            <a:r>
              <a:rPr lang="en-GB" dirty="0" smtClean="0">
                <a:effectLst/>
              </a:rPr>
              <a:t>The first CO</a:t>
            </a:r>
            <a:r>
              <a:rPr lang="en-GB" baseline="-25000" dirty="0" smtClean="0">
                <a:effectLst/>
              </a:rPr>
              <a:t>2</a:t>
            </a:r>
            <a:r>
              <a:rPr lang="en-GB" dirty="0" smtClean="0">
                <a:effectLst/>
              </a:rPr>
              <a:t> analyzer (Godart Capnograph medical CO</a:t>
            </a:r>
            <a:r>
              <a:rPr lang="en-GB" baseline="-25000" dirty="0" smtClean="0">
                <a:effectLst/>
              </a:rPr>
              <a:t>2</a:t>
            </a:r>
            <a:r>
              <a:rPr lang="en-GB" dirty="0" smtClean="0">
                <a:effectLst/>
              </a:rPr>
              <a:t> analyzer) in the Central Military Hospital, Utrecht, The Netherlands (1962). On top is the one channel Omniascriptor</a:t>
            </a:r>
            <a:r>
              <a:rPr lang="en-GB" dirty="0" smtClean="0"/>
              <a:t>.</a:t>
            </a:r>
          </a:p>
          <a:p>
            <a:r>
              <a:rPr lang="en-GB" dirty="0" smtClean="0">
                <a:effectLst/>
              </a:rPr>
              <a:t> Prof. Bob Smalhout</a:t>
            </a:r>
            <a:endParaRPr lang="en-GB"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86813" y="3714752"/>
            <a:ext cx="3796705" cy="2714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85852" y="4286256"/>
            <a:ext cx="20002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52083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 the past</a:t>
            </a:r>
            <a:endParaRPr lang="en-GB"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77528" y="1600200"/>
            <a:ext cx="6788944" cy="4525963"/>
          </a:xfrm>
        </p:spPr>
      </p:pic>
    </p:spTree>
    <p:extLst>
      <p:ext uri="{BB962C8B-B14F-4D97-AF65-F5344CB8AC3E}">
        <p14:creationId xmlns:p14="http://schemas.microsoft.com/office/powerpoint/2010/main" val="42648744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274638"/>
            <a:ext cx="8786874" cy="1143000"/>
          </a:xfrm>
        </p:spPr>
        <p:txBody>
          <a:bodyPr>
            <a:normAutofit/>
          </a:bodyPr>
          <a:lstStyle/>
          <a:p>
            <a:r>
              <a:rPr lang="en-GB" dirty="0" smtClean="0"/>
              <a:t>Recommendations for Capnography</a:t>
            </a:r>
            <a:endParaRPr lang="en-US"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333878684"/>
              </p:ext>
            </p:extLst>
          </p:nvPr>
        </p:nvGraphicFramePr>
        <p:xfrm>
          <a:off x="214312" y="1500174"/>
          <a:ext cx="8929720" cy="4871231"/>
        </p:xfrm>
        <a:graphic>
          <a:graphicData uri="http://schemas.openxmlformats.org/drawingml/2006/table">
            <a:tbl>
              <a:tblPr/>
              <a:tblGrid>
                <a:gridCol w="911514"/>
                <a:gridCol w="88618"/>
                <a:gridCol w="534644"/>
                <a:gridCol w="906931"/>
                <a:gridCol w="209292"/>
                <a:gridCol w="627875"/>
                <a:gridCol w="348820"/>
                <a:gridCol w="976695"/>
                <a:gridCol w="69764"/>
                <a:gridCol w="976695"/>
                <a:gridCol w="139528"/>
                <a:gridCol w="906931"/>
                <a:gridCol w="1185986"/>
                <a:gridCol w="1046427"/>
              </a:tblGrid>
              <a:tr h="286543">
                <a:tc gridSpan="2">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hMerge="1">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endParaRPr lang="en-US" dirty="0"/>
                    </a:p>
                  </a:txBody>
                  <a:tcPr marL="6339" marR="6339" marT="6339" marB="0" anchor="b">
                    <a:lnL>
                      <a:noFill/>
                    </a:lnL>
                    <a:lnR>
                      <a:noFill/>
                    </a:lnR>
                    <a:lnT>
                      <a:noFill/>
                    </a:lnT>
                    <a:lnB>
                      <a:noFill/>
                    </a:lnB>
                  </a:tcPr>
                </a:tc>
                <a:tc gridSpan="2">
                  <a:txBody>
                    <a:bodyPr/>
                    <a:lstStyle/>
                    <a:p>
                      <a:pPr algn="l" fontAlgn="b"/>
                      <a:r>
                        <a:rPr lang="en-US" sz="1800" b="1" i="0" u="sng" strike="noStrike" dirty="0">
                          <a:solidFill>
                            <a:srgbClr val="000000"/>
                          </a:solidFill>
                          <a:latin typeface="Calibri"/>
                        </a:rPr>
                        <a:t>Theatre</a:t>
                      </a:r>
                    </a:p>
                  </a:txBody>
                  <a:tcPr marL="6339" marR="6339" marT="6339" marB="0" anchor="b">
                    <a:lnL>
                      <a:noFill/>
                    </a:lnL>
                    <a:lnR>
                      <a:noFill/>
                    </a:lnR>
                    <a:lnT>
                      <a:noFill/>
                    </a:lnT>
                    <a:lnB>
                      <a:noFill/>
                    </a:lnB>
                  </a:tcPr>
                </a:tc>
                <a:tc hMerge="1">
                  <a:txBody>
                    <a:bodyPr/>
                    <a:lstStyle/>
                    <a:p>
                      <a:endParaRPr lang="en-US"/>
                    </a:p>
                  </a:txBody>
                  <a:tcPr/>
                </a:tc>
                <a:tc>
                  <a:txBody>
                    <a:bodyPr/>
                    <a:lstStyle/>
                    <a:p>
                      <a:pPr algn="l" fontAlgn="b"/>
                      <a:r>
                        <a:rPr lang="en-US" sz="1800" b="1" i="0" u="sng" strike="noStrike" dirty="0">
                          <a:solidFill>
                            <a:srgbClr val="000000"/>
                          </a:solidFill>
                          <a:latin typeface="Calibri"/>
                        </a:rPr>
                        <a:t>ICU</a:t>
                      </a:r>
                    </a:p>
                  </a:txBody>
                  <a:tcPr marL="6339" marR="6339" marT="6339" marB="0" anchor="b">
                    <a:lnL>
                      <a:noFill/>
                    </a:lnL>
                    <a:lnR>
                      <a:noFill/>
                    </a:lnR>
                    <a:lnT>
                      <a:noFill/>
                    </a:lnT>
                    <a:lnB>
                      <a:noFill/>
                    </a:lnB>
                  </a:tcPr>
                </a:tc>
                <a:tc>
                  <a:txBody>
                    <a:bodyPr/>
                    <a:lstStyle/>
                    <a:p>
                      <a:pPr algn="l" fontAlgn="b"/>
                      <a:endParaRPr lang="en-US" sz="1800" b="1" i="0" u="sng" strike="noStrike" dirty="0">
                        <a:solidFill>
                          <a:srgbClr val="000000"/>
                        </a:solidFill>
                        <a:latin typeface="Calibri"/>
                      </a:endParaRPr>
                    </a:p>
                  </a:txBody>
                  <a:tcPr marL="6339" marR="6339" marT="6339" marB="0" anchor="b">
                    <a:lnL>
                      <a:noFill/>
                    </a:lnL>
                    <a:lnR>
                      <a:noFill/>
                    </a:lnR>
                    <a:lnT>
                      <a:noFill/>
                    </a:lnT>
                    <a:lnB>
                      <a:noFill/>
                    </a:lnB>
                  </a:tcPr>
                </a:tc>
                <a:tc gridSpan="2">
                  <a:txBody>
                    <a:bodyPr/>
                    <a:lstStyle/>
                    <a:p>
                      <a:pPr algn="l" fontAlgn="b"/>
                      <a:r>
                        <a:rPr lang="en-US" sz="1800" b="1" i="0" u="sng" strike="noStrike" dirty="0">
                          <a:solidFill>
                            <a:srgbClr val="000000"/>
                          </a:solidFill>
                          <a:latin typeface="Calibri"/>
                        </a:rPr>
                        <a:t>Recovery</a:t>
                      </a:r>
                    </a:p>
                  </a:txBody>
                  <a:tcPr marL="6339" marR="6339" marT="6339" marB="0" anchor="b">
                    <a:lnL>
                      <a:noFill/>
                    </a:lnL>
                    <a:lnR>
                      <a:noFill/>
                    </a:lnR>
                    <a:lnT>
                      <a:noFill/>
                    </a:lnT>
                    <a:lnB>
                      <a:noFill/>
                    </a:lnB>
                  </a:tcPr>
                </a:tc>
                <a:tc hMerge="1">
                  <a:txBody>
                    <a:bodyPr/>
                    <a:lstStyle/>
                    <a:p>
                      <a:endParaRPr lang="en-US"/>
                    </a:p>
                  </a:txBody>
                  <a:tcPr/>
                </a:tc>
                <a:tc gridSpan="2">
                  <a:txBody>
                    <a:bodyPr/>
                    <a:lstStyle/>
                    <a:p>
                      <a:pPr algn="l" fontAlgn="b"/>
                      <a:r>
                        <a:rPr lang="en-US" sz="1800" b="1" i="0" u="sng" strike="noStrike" dirty="0">
                          <a:solidFill>
                            <a:srgbClr val="000000"/>
                          </a:solidFill>
                          <a:latin typeface="Calibri"/>
                        </a:rPr>
                        <a:t>Sedation</a:t>
                      </a:r>
                    </a:p>
                  </a:txBody>
                  <a:tcPr marL="6339" marR="6339" marT="6339" marB="0" anchor="b">
                    <a:lnL>
                      <a:noFill/>
                    </a:lnL>
                    <a:lnR>
                      <a:noFill/>
                    </a:lnR>
                    <a:lnT>
                      <a:noFill/>
                    </a:lnT>
                    <a:lnB>
                      <a:noFill/>
                    </a:lnB>
                  </a:tcPr>
                </a:tc>
                <a:tc hMerge="1">
                  <a:txBody>
                    <a:bodyPr/>
                    <a:lstStyle/>
                    <a:p>
                      <a:endParaRPr lang="en-US"/>
                    </a:p>
                  </a:txBody>
                  <a:tcPr/>
                </a:tc>
                <a:tc>
                  <a:txBody>
                    <a:bodyPr/>
                    <a:lstStyle/>
                    <a:p>
                      <a:pPr algn="l" fontAlgn="b"/>
                      <a:r>
                        <a:rPr lang="en-US" sz="1800" b="1" i="0" u="sng" strike="noStrike" dirty="0">
                          <a:solidFill>
                            <a:srgbClr val="000000"/>
                          </a:solidFill>
                          <a:latin typeface="Calibri"/>
                        </a:rPr>
                        <a:t>CPR</a:t>
                      </a:r>
                    </a:p>
                  </a:txBody>
                  <a:tcPr marL="6339" marR="6339" marT="6339" marB="0" anchor="b">
                    <a:lnL>
                      <a:noFill/>
                    </a:lnL>
                    <a:lnR>
                      <a:noFill/>
                    </a:lnR>
                    <a:lnT>
                      <a:noFill/>
                    </a:lnT>
                    <a:lnB>
                      <a:noFill/>
                    </a:lnB>
                  </a:tcPr>
                </a:tc>
                <a:tc>
                  <a:txBody>
                    <a:bodyPr/>
                    <a:lstStyle/>
                    <a:p>
                      <a:pPr algn="l" fontAlgn="b"/>
                      <a:r>
                        <a:rPr lang="en-GB" sz="1800" b="1" i="0" u="sng" strike="noStrike" dirty="0" smtClean="0">
                          <a:solidFill>
                            <a:srgbClr val="000000"/>
                          </a:solidFill>
                          <a:latin typeface="Calibri"/>
                        </a:rPr>
                        <a:t>Em Dept</a:t>
                      </a:r>
                      <a:endParaRPr lang="en-US" sz="1800" b="1" i="0" u="sng"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r>
                        <a:rPr lang="en-US" sz="1800" b="1" i="0" u="sng" strike="noStrike" dirty="0">
                          <a:solidFill>
                            <a:srgbClr val="000000"/>
                          </a:solidFill>
                          <a:latin typeface="Calibri"/>
                        </a:rPr>
                        <a:t>Wards</a:t>
                      </a:r>
                    </a:p>
                  </a:txBody>
                  <a:tcPr marL="6339" marR="6339" marT="6339" marB="0" anchor="b">
                    <a:lnL>
                      <a:noFill/>
                    </a:lnL>
                    <a:lnR>
                      <a:noFill/>
                    </a:lnR>
                    <a:lnT>
                      <a:noFill/>
                    </a:lnT>
                    <a:lnB>
                      <a:noFill/>
                    </a:lnB>
                  </a:tcPr>
                </a:tc>
              </a:tr>
              <a:tr h="286543">
                <a:tc gridSpan="2">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hMerge="1">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endParaRPr lang="en-US" dirty="0"/>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r>
              <a:tr h="286543">
                <a:tc gridSpan="2">
                  <a:txBody>
                    <a:bodyPr/>
                    <a:lstStyle/>
                    <a:p>
                      <a:pPr algn="l" fontAlgn="b"/>
                      <a:r>
                        <a:rPr lang="en-US" sz="1800" b="1" i="0" u="none" strike="noStrike" dirty="0">
                          <a:solidFill>
                            <a:srgbClr val="000000"/>
                          </a:solidFill>
                          <a:latin typeface="Calibri"/>
                        </a:rPr>
                        <a:t>NAP4 </a:t>
                      </a:r>
                    </a:p>
                  </a:txBody>
                  <a:tcPr marL="6339" marR="6339" marT="6339" marB="0" anchor="b">
                    <a:lnL>
                      <a:noFill/>
                    </a:lnL>
                    <a:lnR>
                      <a:noFill/>
                    </a:lnR>
                    <a:lnT>
                      <a:noFill/>
                    </a:lnT>
                    <a:lnB>
                      <a:noFill/>
                    </a:lnB>
                  </a:tcPr>
                </a:tc>
                <a:tc hMerge="1">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endParaRPr lang="en-US" dirty="0"/>
                    </a:p>
                  </a:txBody>
                  <a:tcPr marL="6339" marR="6339" marT="6339" marB="0" anchor="b">
                    <a:lnL>
                      <a:noFill/>
                    </a:lnL>
                    <a:lnR>
                      <a:noFill/>
                    </a:lnR>
                    <a:lnT>
                      <a:noFill/>
                    </a:lnT>
                    <a:lnB>
                      <a:noFill/>
                    </a:lnB>
                  </a:tcPr>
                </a:tc>
                <a:tc>
                  <a:txBody>
                    <a:bodyPr/>
                    <a:lstStyle/>
                    <a:p>
                      <a:pPr algn="l" fontAlgn="b"/>
                      <a:r>
                        <a:rPr lang="en-US" sz="1800" b="1" i="0" u="none" strike="noStrike" dirty="0">
                          <a:solidFill>
                            <a:srgbClr val="000000"/>
                          </a:solidFill>
                          <a:latin typeface="Calibri"/>
                        </a:rPr>
                        <a:t>2011</a:t>
                      </a: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r>
                        <a:rPr lang="en-US" sz="1800" b="1" i="0" u="none" strike="noStrike" dirty="0">
                          <a:solidFill>
                            <a:srgbClr val="000000"/>
                          </a:solidFill>
                          <a:latin typeface="Calibri"/>
                        </a:rPr>
                        <a:t>2011</a:t>
                      </a: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r>
                        <a:rPr lang="en-US" sz="1800" b="1" i="0" u="none" strike="noStrike" dirty="0">
                          <a:solidFill>
                            <a:srgbClr val="000000"/>
                          </a:solidFill>
                          <a:latin typeface="Calibri"/>
                        </a:rPr>
                        <a:t>2011</a:t>
                      </a: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r>
                        <a:rPr lang="en-GB" sz="1800" b="1" i="0" u="none" strike="noStrike" dirty="0" smtClean="0">
                          <a:solidFill>
                            <a:srgbClr val="000000"/>
                          </a:solidFill>
                          <a:latin typeface="Calibri"/>
                        </a:rPr>
                        <a:t>2011</a:t>
                      </a:r>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r>
              <a:tr h="286543">
                <a:tc gridSpan="2">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hMerge="1">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endParaRPr lang="en-US" dirty="0"/>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r>
              <a:tr h="286543">
                <a:tc gridSpan="2">
                  <a:txBody>
                    <a:bodyPr/>
                    <a:lstStyle/>
                    <a:p>
                      <a:pPr algn="l" fontAlgn="b"/>
                      <a:r>
                        <a:rPr lang="en-US" sz="1800" b="1" i="0" u="none" strike="noStrike" dirty="0">
                          <a:solidFill>
                            <a:srgbClr val="000000"/>
                          </a:solidFill>
                          <a:latin typeface="Calibri"/>
                        </a:rPr>
                        <a:t>ASA</a:t>
                      </a:r>
                    </a:p>
                  </a:txBody>
                  <a:tcPr marL="6339" marR="6339" marT="6339" marB="0" anchor="b">
                    <a:lnL>
                      <a:noFill/>
                    </a:lnL>
                    <a:lnR>
                      <a:noFill/>
                    </a:lnR>
                    <a:lnT>
                      <a:noFill/>
                    </a:lnT>
                    <a:lnB>
                      <a:noFill/>
                    </a:lnB>
                  </a:tcPr>
                </a:tc>
                <a:tc hMerge="1">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endParaRPr lang="en-US" dirty="0"/>
                    </a:p>
                  </a:txBody>
                  <a:tcPr marL="6339" marR="6339" marT="6339" marB="0" anchor="b">
                    <a:lnL>
                      <a:noFill/>
                    </a:lnL>
                    <a:lnR>
                      <a:noFill/>
                    </a:lnR>
                    <a:lnT>
                      <a:noFill/>
                    </a:lnT>
                    <a:lnB>
                      <a:noFill/>
                    </a:lnB>
                  </a:tcPr>
                </a:tc>
                <a:tc>
                  <a:txBody>
                    <a:bodyPr/>
                    <a:lstStyle/>
                    <a:p>
                      <a:pPr algn="l" fontAlgn="b"/>
                      <a:r>
                        <a:rPr lang="en-US" sz="1800" b="1" i="0" u="none" strike="noStrike" dirty="0">
                          <a:solidFill>
                            <a:srgbClr val="000000"/>
                          </a:solidFill>
                          <a:latin typeface="Calibri"/>
                        </a:rPr>
                        <a:t>1987</a:t>
                      </a: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r>
                        <a:rPr lang="en-US" sz="1800" b="1" i="0" u="none" strike="noStrike" dirty="0">
                          <a:solidFill>
                            <a:srgbClr val="000000"/>
                          </a:solidFill>
                          <a:latin typeface="Calibri"/>
                        </a:rPr>
                        <a:t>2011</a:t>
                      </a: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r>
              <a:tr h="286543">
                <a:tc gridSpan="2">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hMerge="1">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endParaRPr lang="en-US" dirty="0"/>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r>
              <a:tr h="286543">
                <a:tc gridSpan="2">
                  <a:txBody>
                    <a:bodyPr/>
                    <a:lstStyle/>
                    <a:p>
                      <a:pPr algn="l" fontAlgn="b"/>
                      <a:r>
                        <a:rPr lang="en-US" sz="1800" b="1" i="0" u="none" strike="noStrike" dirty="0">
                          <a:solidFill>
                            <a:srgbClr val="000000"/>
                          </a:solidFill>
                          <a:latin typeface="Calibri"/>
                        </a:rPr>
                        <a:t>AAGBI</a:t>
                      </a:r>
                    </a:p>
                  </a:txBody>
                  <a:tcPr marL="6339" marR="6339" marT="6339" marB="0" anchor="b">
                    <a:lnL>
                      <a:noFill/>
                    </a:lnL>
                    <a:lnR>
                      <a:noFill/>
                    </a:lnR>
                    <a:lnT>
                      <a:noFill/>
                    </a:lnT>
                    <a:lnB>
                      <a:noFill/>
                    </a:lnB>
                  </a:tcPr>
                </a:tc>
                <a:tc hMerge="1">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endParaRPr lang="en-US" dirty="0"/>
                    </a:p>
                  </a:txBody>
                  <a:tcPr marL="6339" marR="6339" marT="6339" marB="0" anchor="b">
                    <a:lnL>
                      <a:noFill/>
                    </a:lnL>
                    <a:lnR>
                      <a:noFill/>
                    </a:lnR>
                    <a:lnT>
                      <a:noFill/>
                    </a:lnT>
                    <a:lnB>
                      <a:noFill/>
                    </a:lnB>
                  </a:tcPr>
                </a:tc>
                <a:tc>
                  <a:txBody>
                    <a:bodyPr/>
                    <a:lstStyle/>
                    <a:p>
                      <a:pPr algn="l" fontAlgn="b"/>
                      <a:r>
                        <a:rPr lang="en-US" sz="1800" b="1" i="0" u="none" strike="noStrike" dirty="0">
                          <a:solidFill>
                            <a:srgbClr val="000000"/>
                          </a:solidFill>
                          <a:latin typeface="Calibri"/>
                        </a:rPr>
                        <a:t>1988</a:t>
                      </a: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r>
                        <a:rPr lang="en-US" sz="1800" b="1" i="0" u="none" strike="noStrike" dirty="0">
                          <a:solidFill>
                            <a:srgbClr val="000000"/>
                          </a:solidFill>
                          <a:latin typeface="Calibri"/>
                        </a:rPr>
                        <a:t>2009</a:t>
                      </a: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r>
                        <a:rPr lang="en-US" sz="1800" b="1" i="0" u="none" strike="noStrike" dirty="0">
                          <a:solidFill>
                            <a:srgbClr val="000000"/>
                          </a:solidFill>
                          <a:latin typeface="Calibri"/>
                        </a:rPr>
                        <a:t>2009</a:t>
                      </a: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r>
                        <a:rPr lang="en-US" sz="1800" b="1" i="0" u="none" strike="noStrike" dirty="0">
                          <a:solidFill>
                            <a:srgbClr val="000000"/>
                          </a:solidFill>
                          <a:latin typeface="Calibri"/>
                        </a:rPr>
                        <a:t>2009</a:t>
                      </a: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r>
                        <a:rPr lang="en-US" sz="1800" b="1" i="0" u="none" strike="noStrike" dirty="0">
                          <a:solidFill>
                            <a:srgbClr val="000000"/>
                          </a:solidFill>
                          <a:latin typeface="Calibri"/>
                        </a:rPr>
                        <a:t>2009</a:t>
                      </a:r>
                    </a:p>
                  </a:txBody>
                  <a:tcPr marL="6339" marR="6339" marT="6339" marB="0" anchor="b">
                    <a:lnL>
                      <a:noFill/>
                    </a:lnL>
                    <a:lnR>
                      <a:noFill/>
                    </a:lnR>
                    <a:lnT>
                      <a:noFill/>
                    </a:lnT>
                    <a:lnB>
                      <a:noFill/>
                    </a:lnB>
                  </a:tcPr>
                </a:tc>
                <a:tc>
                  <a:txBody>
                    <a:bodyPr/>
                    <a:lstStyle/>
                    <a:p>
                      <a:pPr algn="l" fontAlgn="b"/>
                      <a:r>
                        <a:rPr lang="en-GB" sz="1800" b="1" i="0" u="none" strike="noStrike" dirty="0" smtClean="0">
                          <a:solidFill>
                            <a:srgbClr val="000000"/>
                          </a:solidFill>
                          <a:latin typeface="Calibri"/>
                        </a:rPr>
                        <a:t>2009</a:t>
                      </a:r>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r>
              <a:tr h="286543">
                <a:tc gridSpan="2">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hMerge="1">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endParaRPr lang="en-US" dirty="0"/>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r>
              <a:tr h="286543">
                <a:tc gridSpan="2">
                  <a:txBody>
                    <a:bodyPr/>
                    <a:lstStyle/>
                    <a:p>
                      <a:pPr algn="l" fontAlgn="b"/>
                      <a:r>
                        <a:rPr lang="en-US" sz="1800" b="1" i="0" u="none" strike="noStrike" dirty="0">
                          <a:solidFill>
                            <a:srgbClr val="000000"/>
                          </a:solidFill>
                          <a:latin typeface="Calibri"/>
                        </a:rPr>
                        <a:t>EBA</a:t>
                      </a:r>
                    </a:p>
                  </a:txBody>
                  <a:tcPr marL="6339" marR="6339" marT="6339" marB="0" anchor="b">
                    <a:lnL>
                      <a:noFill/>
                    </a:lnL>
                    <a:lnR>
                      <a:noFill/>
                    </a:lnR>
                    <a:lnT>
                      <a:noFill/>
                    </a:lnT>
                    <a:lnB>
                      <a:noFill/>
                    </a:lnB>
                  </a:tcPr>
                </a:tc>
                <a:tc hMerge="1">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endParaRPr lang="en-US" dirty="0"/>
                    </a:p>
                  </a:txBody>
                  <a:tcPr marL="6339" marR="6339" marT="6339" marB="0" anchor="b">
                    <a:lnL>
                      <a:noFill/>
                    </a:lnL>
                    <a:lnR>
                      <a:noFill/>
                    </a:lnR>
                    <a:lnT>
                      <a:noFill/>
                    </a:lnT>
                    <a:lnB>
                      <a:noFill/>
                    </a:lnB>
                  </a:tcPr>
                </a:tc>
                <a:tc>
                  <a:txBody>
                    <a:bodyPr/>
                    <a:lstStyle/>
                    <a:p>
                      <a:pPr algn="l" fontAlgn="b"/>
                      <a:r>
                        <a:rPr lang="en-US" sz="1800" b="1" i="0" u="none" strike="noStrike" dirty="0">
                          <a:solidFill>
                            <a:srgbClr val="000000"/>
                          </a:solidFill>
                          <a:latin typeface="Calibri"/>
                        </a:rPr>
                        <a:t>2008</a:t>
                      </a: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r>
                        <a:rPr lang="en-US" sz="1800" b="1" i="0" u="none" strike="noStrike" dirty="0">
                          <a:solidFill>
                            <a:srgbClr val="000000"/>
                          </a:solidFill>
                          <a:latin typeface="Calibri"/>
                        </a:rPr>
                        <a:t>2011</a:t>
                      </a: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r>
                        <a:rPr lang="en-US" sz="1800" b="1" i="0" u="none" strike="noStrike" dirty="0">
                          <a:solidFill>
                            <a:srgbClr val="000000"/>
                          </a:solidFill>
                          <a:latin typeface="Calibri"/>
                        </a:rPr>
                        <a:t>2011</a:t>
                      </a: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r>
                        <a:rPr lang="en-US" sz="1800" b="1" i="0" u="none" strike="noStrike" dirty="0">
                          <a:solidFill>
                            <a:srgbClr val="000000"/>
                          </a:solidFill>
                          <a:latin typeface="Calibri"/>
                        </a:rPr>
                        <a:t>2011</a:t>
                      </a: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r>
                        <a:rPr lang="en-US" sz="1800" b="1" i="0" u="none" strike="noStrike" dirty="0">
                          <a:solidFill>
                            <a:srgbClr val="000000"/>
                          </a:solidFill>
                          <a:latin typeface="Calibri"/>
                        </a:rPr>
                        <a:t>2011</a:t>
                      </a:r>
                    </a:p>
                  </a:txBody>
                  <a:tcPr marL="6339" marR="6339" marT="6339" marB="0" anchor="b">
                    <a:lnL>
                      <a:noFill/>
                    </a:lnL>
                    <a:lnR>
                      <a:noFill/>
                    </a:lnR>
                    <a:lnT>
                      <a:noFill/>
                    </a:lnT>
                    <a:lnB>
                      <a:noFill/>
                    </a:lnB>
                  </a:tcPr>
                </a:tc>
                <a:tc>
                  <a:txBody>
                    <a:bodyPr/>
                    <a:lstStyle/>
                    <a:p>
                      <a:pPr algn="l" fontAlgn="b"/>
                      <a:r>
                        <a:rPr lang="en-GB" sz="1800" b="1" i="0" u="none" strike="noStrike" dirty="0" smtClean="0">
                          <a:solidFill>
                            <a:srgbClr val="000000"/>
                          </a:solidFill>
                          <a:latin typeface="Calibri"/>
                        </a:rPr>
                        <a:t>2011</a:t>
                      </a:r>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r>
              <a:tr h="286543">
                <a:tc gridSpan="2">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hMerge="1">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endParaRPr lang="en-US" dirty="0"/>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r>
              <a:tr h="286543">
                <a:tc gridSpan="2">
                  <a:txBody>
                    <a:bodyPr/>
                    <a:lstStyle/>
                    <a:p>
                      <a:pPr algn="l" fontAlgn="b"/>
                      <a:r>
                        <a:rPr lang="en-US" sz="1800" b="1" i="0" u="none" strike="noStrike" dirty="0">
                          <a:solidFill>
                            <a:srgbClr val="000000"/>
                          </a:solidFill>
                          <a:latin typeface="Calibri"/>
                        </a:rPr>
                        <a:t>WFSA</a:t>
                      </a:r>
                    </a:p>
                  </a:txBody>
                  <a:tcPr marL="6339" marR="6339" marT="6339" marB="0" anchor="b">
                    <a:lnL>
                      <a:noFill/>
                    </a:lnL>
                    <a:lnR>
                      <a:noFill/>
                    </a:lnR>
                    <a:lnT>
                      <a:noFill/>
                    </a:lnT>
                    <a:lnB>
                      <a:noFill/>
                    </a:lnB>
                  </a:tcPr>
                </a:tc>
                <a:tc hMerge="1">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endParaRPr lang="en-US" dirty="0"/>
                    </a:p>
                  </a:txBody>
                  <a:tcPr marL="6339" marR="6339" marT="6339" marB="0" anchor="b">
                    <a:lnL>
                      <a:noFill/>
                    </a:lnL>
                    <a:lnR>
                      <a:noFill/>
                    </a:lnR>
                    <a:lnT>
                      <a:noFill/>
                    </a:lnT>
                    <a:lnB>
                      <a:noFill/>
                    </a:lnB>
                  </a:tcPr>
                </a:tc>
                <a:tc>
                  <a:txBody>
                    <a:bodyPr/>
                    <a:lstStyle/>
                    <a:p>
                      <a:pPr algn="l" fontAlgn="b"/>
                      <a:r>
                        <a:rPr lang="en-US" sz="1800" b="1" i="0" u="none" strike="noStrike" dirty="0">
                          <a:solidFill>
                            <a:srgbClr val="000000"/>
                          </a:solidFill>
                          <a:latin typeface="Calibri"/>
                        </a:rPr>
                        <a:t>2000</a:t>
                      </a: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r>
                        <a:rPr lang="en-US" sz="1800" b="1" i="0" u="none" strike="noStrike" dirty="0">
                          <a:solidFill>
                            <a:srgbClr val="000000"/>
                          </a:solidFill>
                          <a:latin typeface="Calibri"/>
                        </a:rPr>
                        <a:t>2011</a:t>
                      </a: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r>
                        <a:rPr lang="en-US" sz="1800" b="1" i="0" u="none" strike="noStrike" dirty="0">
                          <a:solidFill>
                            <a:srgbClr val="000000"/>
                          </a:solidFill>
                          <a:latin typeface="Calibri"/>
                        </a:rPr>
                        <a:t>2011</a:t>
                      </a: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r>
                        <a:rPr lang="en-US" sz="1800" b="1" i="0" u="none" strike="noStrike" dirty="0">
                          <a:solidFill>
                            <a:srgbClr val="000000"/>
                          </a:solidFill>
                          <a:latin typeface="Calibri"/>
                        </a:rPr>
                        <a:t>2011</a:t>
                      </a: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r>
                        <a:rPr lang="en-US" sz="1800" b="1" i="0" u="none" strike="noStrike" dirty="0">
                          <a:solidFill>
                            <a:srgbClr val="000000"/>
                          </a:solidFill>
                          <a:latin typeface="Calibri"/>
                        </a:rPr>
                        <a:t>2011</a:t>
                      </a:r>
                    </a:p>
                  </a:txBody>
                  <a:tcPr marL="6339" marR="6339" marT="6339" marB="0" anchor="b">
                    <a:lnL>
                      <a:noFill/>
                    </a:lnL>
                    <a:lnR>
                      <a:noFill/>
                    </a:lnR>
                    <a:lnT>
                      <a:noFill/>
                    </a:lnT>
                    <a:lnB>
                      <a:noFill/>
                    </a:lnB>
                  </a:tcPr>
                </a:tc>
                <a:tc>
                  <a:txBody>
                    <a:bodyPr/>
                    <a:lstStyle/>
                    <a:p>
                      <a:pPr algn="l" fontAlgn="b"/>
                      <a:r>
                        <a:rPr lang="en-GB" sz="1800" b="1" i="0" u="none" strike="noStrike" dirty="0" smtClean="0">
                          <a:solidFill>
                            <a:srgbClr val="000000"/>
                          </a:solidFill>
                          <a:latin typeface="Calibri"/>
                        </a:rPr>
                        <a:t>2011</a:t>
                      </a:r>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r>
              <a:tr h="286543">
                <a:tc gridSpan="2">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hMerge="1">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endParaRPr lang="en-US" dirty="0"/>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r>
              <a:tr h="286543">
                <a:tc gridSpan="3">
                  <a:txBody>
                    <a:bodyPr/>
                    <a:lstStyle/>
                    <a:p>
                      <a:pPr algn="l" fontAlgn="b"/>
                      <a:r>
                        <a:rPr lang="en-US" sz="1800" b="1" i="0" u="none" strike="noStrike" dirty="0">
                          <a:solidFill>
                            <a:srgbClr val="000000"/>
                          </a:solidFill>
                          <a:latin typeface="Calibri"/>
                        </a:rPr>
                        <a:t>Resusc Council</a:t>
                      </a:r>
                    </a:p>
                  </a:txBody>
                  <a:tcPr marL="6339" marR="6339" marT="6339"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r>
                        <a:rPr lang="en-US" sz="1800" b="1" i="0" u="none" strike="noStrike" dirty="0">
                          <a:solidFill>
                            <a:srgbClr val="000000"/>
                          </a:solidFill>
                          <a:latin typeface="Calibri"/>
                        </a:rPr>
                        <a:t>2010</a:t>
                      </a: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r>
              <a:tr h="286543">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gridSpan="2">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hMerge="1">
                  <a:txBody>
                    <a:bodyPr/>
                    <a:lstStyle/>
                    <a:p>
                      <a:endParaRPr lang="en-US"/>
                    </a:p>
                  </a:txBody>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r>
              <a:tr h="286543">
                <a:tc>
                  <a:txBody>
                    <a:bodyPr/>
                    <a:lstStyle/>
                    <a:p>
                      <a:pPr algn="l" fontAlgn="b"/>
                      <a:r>
                        <a:rPr lang="en-US" sz="1800" b="1" i="0" u="none" strike="noStrike" dirty="0">
                          <a:solidFill>
                            <a:srgbClr val="000000"/>
                          </a:solidFill>
                          <a:latin typeface="Calibri"/>
                        </a:rPr>
                        <a:t>ICS</a:t>
                      </a:r>
                    </a:p>
                  </a:txBody>
                  <a:tcPr marL="6339" marR="6339" marT="6339" marB="0" anchor="b">
                    <a:lnL>
                      <a:noFill/>
                    </a:lnL>
                    <a:lnR>
                      <a:noFill/>
                    </a:lnR>
                    <a:lnT>
                      <a:noFill/>
                    </a:lnT>
                    <a:lnB>
                      <a:noFill/>
                    </a:lnB>
                  </a:tcPr>
                </a:tc>
                <a:tc gridSpan="2">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hMerge="1">
                  <a:txBody>
                    <a:bodyPr/>
                    <a:lstStyle/>
                    <a:p>
                      <a:endParaRPr lang="en-US"/>
                    </a:p>
                  </a:txBody>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r>
                        <a:rPr lang="en-US" sz="1800" b="1" i="0" u="none" strike="noStrike" dirty="0">
                          <a:solidFill>
                            <a:srgbClr val="000000"/>
                          </a:solidFill>
                          <a:latin typeface="Calibri"/>
                        </a:rPr>
                        <a:t>2011</a:t>
                      </a: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r>
              <a:tr h="286543">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gridSpan="2">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hMerge="1">
                  <a:txBody>
                    <a:bodyPr/>
                    <a:lstStyle/>
                    <a:p>
                      <a:endParaRPr lang="en-US"/>
                    </a:p>
                  </a:txBody>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r>
              <a:tr h="286543">
                <a:tc>
                  <a:txBody>
                    <a:bodyPr/>
                    <a:lstStyle/>
                    <a:p>
                      <a:pPr algn="l" fontAlgn="b"/>
                      <a:r>
                        <a:rPr lang="en-US" sz="1800" b="1" i="0" u="none" strike="noStrike" dirty="0">
                          <a:solidFill>
                            <a:srgbClr val="000000"/>
                          </a:solidFill>
                          <a:latin typeface="Calibri"/>
                        </a:rPr>
                        <a:t>APSF</a:t>
                      </a:r>
                    </a:p>
                  </a:txBody>
                  <a:tcPr marL="6339" marR="6339" marT="6339" marB="0" anchor="b">
                    <a:lnL>
                      <a:noFill/>
                    </a:lnL>
                    <a:lnR>
                      <a:noFill/>
                    </a:lnR>
                    <a:lnT>
                      <a:noFill/>
                    </a:lnT>
                    <a:lnB>
                      <a:noFill/>
                    </a:lnB>
                  </a:tcPr>
                </a:tc>
                <a:tc gridSpan="2">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hMerge="1">
                  <a:txBody>
                    <a:bodyPr/>
                    <a:lstStyle/>
                    <a:p>
                      <a:endParaRPr lang="en-US"/>
                    </a:p>
                  </a:txBody>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endParaRPr lang="en-US" sz="1800" b="1" i="0" u="none" strike="noStrike" dirty="0">
                        <a:solidFill>
                          <a:srgbClr val="000000"/>
                        </a:solidFill>
                        <a:latin typeface="Calibri"/>
                      </a:endParaRPr>
                    </a:p>
                  </a:txBody>
                  <a:tcPr marL="6339" marR="6339" marT="6339" marB="0" anchor="b">
                    <a:lnL>
                      <a:noFill/>
                    </a:lnL>
                    <a:lnR>
                      <a:noFill/>
                    </a:lnR>
                    <a:lnT>
                      <a:noFill/>
                    </a:lnT>
                    <a:lnB>
                      <a:noFill/>
                    </a:lnB>
                  </a:tcPr>
                </a:tc>
                <a:tc>
                  <a:txBody>
                    <a:bodyPr/>
                    <a:lstStyle/>
                    <a:p>
                      <a:pPr algn="l" fontAlgn="b"/>
                      <a:r>
                        <a:rPr lang="en-US" sz="1800" b="1" i="0" u="none" strike="noStrike" dirty="0">
                          <a:solidFill>
                            <a:srgbClr val="000000"/>
                          </a:solidFill>
                          <a:latin typeface="Calibri"/>
                        </a:rPr>
                        <a:t>2011</a:t>
                      </a:r>
                    </a:p>
                  </a:txBody>
                  <a:tcPr marL="6339" marR="6339" marT="6339"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in Theatre</a:t>
            </a:r>
            <a:endParaRPr lang="en-US" dirty="0"/>
          </a:p>
        </p:txBody>
      </p:sp>
      <p:sp>
        <p:nvSpPr>
          <p:cNvPr id="3" name="Content Placeholder 2"/>
          <p:cNvSpPr>
            <a:spLocks noGrp="1"/>
          </p:cNvSpPr>
          <p:nvPr>
            <p:ph idx="1"/>
          </p:nvPr>
        </p:nvSpPr>
        <p:spPr>
          <a:xfrm>
            <a:off x="457200" y="1600200"/>
            <a:ext cx="8229600" cy="4781128"/>
          </a:xfrm>
        </p:spPr>
        <p:txBody>
          <a:bodyPr>
            <a:noAutofit/>
          </a:bodyPr>
          <a:lstStyle/>
          <a:p>
            <a:r>
              <a:rPr lang="en-GB" dirty="0" smtClean="0"/>
              <a:t>Original minimal monitoring criteria                    Prof Bob </a:t>
            </a:r>
            <a:r>
              <a:rPr lang="en-GB" dirty="0" err="1" smtClean="0"/>
              <a:t>Smalhout</a:t>
            </a:r>
            <a:r>
              <a:rPr lang="en-GB" dirty="0" smtClean="0"/>
              <a:t>,  1967</a:t>
            </a:r>
          </a:p>
          <a:p>
            <a:pPr marL="0" indent="0">
              <a:buNone/>
            </a:pPr>
            <a:endParaRPr lang="en-GB" sz="1200" dirty="0" smtClean="0"/>
          </a:p>
          <a:p>
            <a:r>
              <a:rPr lang="en-GB" dirty="0" smtClean="0"/>
              <a:t>Harvard </a:t>
            </a:r>
            <a:r>
              <a:rPr lang="en-GB" dirty="0"/>
              <a:t>M</a:t>
            </a:r>
            <a:r>
              <a:rPr lang="en-GB" dirty="0" smtClean="0"/>
              <a:t>inimal monitoring                                John </a:t>
            </a:r>
            <a:r>
              <a:rPr lang="en-GB" dirty="0" err="1" smtClean="0"/>
              <a:t>Eichhorn</a:t>
            </a:r>
            <a:r>
              <a:rPr lang="en-GB" dirty="0" smtClean="0"/>
              <a:t>,  1987</a:t>
            </a:r>
          </a:p>
          <a:p>
            <a:endParaRPr lang="en-GB" sz="1200" dirty="0" smtClean="0"/>
          </a:p>
          <a:p>
            <a:r>
              <a:rPr lang="en-GB" dirty="0" smtClean="0"/>
              <a:t>AAGBI Minimal monitoring  standards                                         Prof Tony Adams , AAGBI Safety 1988</a:t>
            </a:r>
          </a:p>
          <a:p>
            <a:endParaRPr lang="en-GB" sz="1200" dirty="0" smtClean="0"/>
          </a:p>
          <a:p>
            <a:r>
              <a:rPr lang="en-GB" dirty="0" smtClean="0"/>
              <a:t>Now near 100%   UK evidence from NCEPOD</a:t>
            </a: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36816" y="2924944"/>
            <a:ext cx="987207"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774" b="6177"/>
          <a:stretch/>
        </p:blipFill>
        <p:spPr bwMode="auto">
          <a:xfrm>
            <a:off x="7245916" y="1628800"/>
            <a:ext cx="926484" cy="1152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8304" y="4330641"/>
            <a:ext cx="883631" cy="1186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in Theatre</a:t>
            </a:r>
            <a:endParaRPr lang="en-US" dirty="0"/>
          </a:p>
        </p:txBody>
      </p:sp>
      <p:sp>
        <p:nvSpPr>
          <p:cNvPr id="3" name="Content Placeholder 2"/>
          <p:cNvSpPr>
            <a:spLocks noGrp="1"/>
          </p:cNvSpPr>
          <p:nvPr>
            <p:ph idx="1"/>
          </p:nvPr>
        </p:nvSpPr>
        <p:spPr>
          <a:xfrm>
            <a:off x="457200" y="1600200"/>
            <a:ext cx="8472518" cy="4525963"/>
          </a:xfrm>
        </p:spPr>
        <p:txBody>
          <a:bodyPr>
            <a:normAutofit/>
          </a:bodyPr>
          <a:lstStyle/>
          <a:p>
            <a:r>
              <a:rPr lang="en-GB" dirty="0" smtClean="0"/>
              <a:t>1980s Capnography monitoring was introduced and sampled direct from circuit via T-piece port</a:t>
            </a:r>
          </a:p>
          <a:p>
            <a:endParaRPr lang="en-GB" dirty="0" smtClean="0"/>
          </a:p>
          <a:p>
            <a:endParaRPr lang="en-GB" dirty="0" smtClean="0"/>
          </a:p>
          <a:p>
            <a:endParaRPr lang="en-GB" dirty="0" smtClean="0"/>
          </a:p>
          <a:p>
            <a:endParaRPr lang="en-GB" dirty="0" smtClean="0"/>
          </a:p>
          <a:p>
            <a:r>
              <a:rPr lang="en-GB" dirty="0" smtClean="0"/>
              <a:t>1990s breathing filters introduced to humidify and prevent machines getting infected</a:t>
            </a:r>
          </a:p>
          <a:p>
            <a:endParaRPr lang="en-GB" dirty="0" smtClean="0"/>
          </a:p>
        </p:txBody>
      </p:sp>
      <p:pic>
        <p:nvPicPr>
          <p:cNvPr id="4" name="Picture 2" descr="C:\Documents and Settings\DavidW\My Documents\Old Laptop Files\Files from old laptop\Image Transfer\'04_01_26_02\DCIM\101MSDCF\DSC00539.JPG"/>
          <p:cNvPicPr>
            <a:picLocks noChangeAspect="1" noChangeArrowheads="1"/>
          </p:cNvPicPr>
          <p:nvPr/>
        </p:nvPicPr>
        <p:blipFill>
          <a:blip r:embed="rId2" cstate="print"/>
          <a:srcRect t="42485" b="21567"/>
          <a:stretch>
            <a:fillRect/>
          </a:stretch>
        </p:blipFill>
        <p:spPr bwMode="auto">
          <a:xfrm>
            <a:off x="1528882" y="2928934"/>
            <a:ext cx="5829200" cy="157163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in Theatre</a:t>
            </a:r>
            <a:endParaRPr lang="en-US" dirty="0"/>
          </a:p>
        </p:txBody>
      </p:sp>
      <p:sp>
        <p:nvSpPr>
          <p:cNvPr id="3" name="Content Placeholder 2"/>
          <p:cNvSpPr>
            <a:spLocks noGrp="1"/>
          </p:cNvSpPr>
          <p:nvPr>
            <p:ph idx="1"/>
          </p:nvPr>
        </p:nvSpPr>
        <p:spPr>
          <a:xfrm>
            <a:off x="457200" y="1600200"/>
            <a:ext cx="8472518" cy="4972072"/>
          </a:xfrm>
        </p:spPr>
        <p:txBody>
          <a:bodyPr>
            <a:normAutofit fontScale="85000" lnSpcReduction="20000"/>
          </a:bodyPr>
          <a:lstStyle/>
          <a:p>
            <a:r>
              <a:rPr lang="en-GB" sz="3800" dirty="0" smtClean="0"/>
              <a:t>Pall introduced monitoring port on filters</a:t>
            </a:r>
          </a:p>
          <a:p>
            <a:endParaRPr lang="en-GB" dirty="0" smtClean="0"/>
          </a:p>
          <a:p>
            <a:endParaRPr lang="en-GB" dirty="0" smtClean="0"/>
          </a:p>
          <a:p>
            <a:endParaRPr lang="en-GB" dirty="0" smtClean="0"/>
          </a:p>
          <a:p>
            <a:endParaRPr lang="en-GB" dirty="0" smtClean="0"/>
          </a:p>
          <a:p>
            <a:endParaRPr lang="en-GB" dirty="0" smtClean="0"/>
          </a:p>
          <a:p>
            <a:endParaRPr lang="en-GB" dirty="0" smtClean="0"/>
          </a:p>
          <a:p>
            <a:r>
              <a:rPr lang="en-GB" sz="3800" dirty="0" smtClean="0"/>
              <a:t>1994  After several patients on a list in Australia got Hepatitis C, Patient Breathing Filters became patient single use </a:t>
            </a:r>
          </a:p>
          <a:p>
            <a:pPr>
              <a:buNone/>
            </a:pPr>
            <a:r>
              <a:rPr lang="en-US" dirty="0" smtClean="0">
                <a:solidFill>
                  <a:srgbClr val="FF0000"/>
                </a:solidFill>
              </a:rPr>
              <a:t>	</a:t>
            </a:r>
            <a:r>
              <a:rPr lang="en-US" sz="2800" b="1" dirty="0" smtClean="0">
                <a:solidFill>
                  <a:srgbClr val="FF0000"/>
                </a:solidFill>
              </a:rPr>
              <a:t>Ragg M. Transmission of Hepatitis C via anaesthetic tubing? Lancet 1994; 44: 367–73</a:t>
            </a:r>
          </a:p>
          <a:p>
            <a:endParaRPr lang="en-GB" dirty="0" smtClean="0"/>
          </a:p>
        </p:txBody>
      </p:sp>
      <p:pic>
        <p:nvPicPr>
          <p:cNvPr id="4" name="Picture 2" descr="C:\Documents and Settings\DavidW\My Documents\Old Laptop Files\Files from old laptop\Image Transfer\'04_01_26_02\DCIM\101MSDCF\DSC00539.JPG"/>
          <p:cNvPicPr>
            <a:picLocks noChangeAspect="1" noChangeArrowheads="1"/>
          </p:cNvPicPr>
          <p:nvPr/>
        </p:nvPicPr>
        <p:blipFill>
          <a:blip r:embed="rId2" cstate="print"/>
          <a:srcRect t="6537" b="54247"/>
          <a:stretch>
            <a:fillRect/>
          </a:stretch>
        </p:blipFill>
        <p:spPr bwMode="auto">
          <a:xfrm>
            <a:off x="1428728" y="2357430"/>
            <a:ext cx="5829200" cy="1714512"/>
          </a:xfrm>
          <a:prstGeom prst="rect">
            <a:avLst/>
          </a:prstGeom>
          <a:noFill/>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2360" y="5089889"/>
            <a:ext cx="775565" cy="643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in Theatre</a:t>
            </a:r>
            <a:endParaRPr lang="en-US" dirty="0"/>
          </a:p>
        </p:txBody>
      </p:sp>
      <p:sp>
        <p:nvSpPr>
          <p:cNvPr id="3" name="Content Placeholder 2"/>
          <p:cNvSpPr>
            <a:spLocks noGrp="1"/>
          </p:cNvSpPr>
          <p:nvPr>
            <p:ph idx="1"/>
          </p:nvPr>
        </p:nvSpPr>
        <p:spPr>
          <a:xfrm>
            <a:off x="457200" y="1428736"/>
            <a:ext cx="8472518" cy="5429264"/>
          </a:xfrm>
        </p:spPr>
        <p:txBody>
          <a:bodyPr>
            <a:normAutofit fontScale="92500" lnSpcReduction="10000"/>
          </a:bodyPr>
          <a:lstStyle/>
          <a:p>
            <a:r>
              <a:rPr lang="en-GB" dirty="0" smtClean="0"/>
              <a:t>Filter port presents a cause of unnecessary connection / reconnection, leaks and tube blockage (EGBAT)</a:t>
            </a:r>
          </a:p>
          <a:p>
            <a:pPr>
              <a:buNone/>
            </a:pPr>
            <a:r>
              <a:rPr lang="en-GB" dirty="0" smtClean="0"/>
              <a:t>	</a:t>
            </a:r>
            <a:r>
              <a:rPr lang="en-GB" sz="7200" b="1" dirty="0">
                <a:solidFill>
                  <a:srgbClr val="FF0000"/>
                </a:solidFill>
              </a:rPr>
              <a:t> </a:t>
            </a:r>
            <a:r>
              <a:rPr lang="en-GB" sz="7200" b="1" dirty="0" smtClean="0">
                <a:solidFill>
                  <a:srgbClr val="FF0000"/>
                </a:solidFill>
              </a:rPr>
              <a:t>  </a:t>
            </a:r>
            <a:r>
              <a:rPr lang="en-GB" b="1" dirty="0" smtClean="0"/>
              <a:t>    2 connections</a:t>
            </a:r>
          </a:p>
          <a:p>
            <a:pPr>
              <a:buNone/>
            </a:pPr>
            <a:endParaRPr lang="en-GB" dirty="0" smtClean="0"/>
          </a:p>
          <a:p>
            <a:endParaRPr lang="en-GB" dirty="0" smtClean="0"/>
          </a:p>
          <a:p>
            <a:pPr>
              <a:buNone/>
            </a:pPr>
            <a:r>
              <a:rPr lang="en-GB" dirty="0" smtClean="0"/>
              <a:t>	 	     </a:t>
            </a:r>
            <a:r>
              <a:rPr lang="en-GB" b="1" dirty="0" smtClean="0"/>
              <a:t>1 connection  </a:t>
            </a:r>
            <a:endParaRPr lang="en-US" b="1" dirty="0" smtClean="0"/>
          </a:p>
          <a:p>
            <a:pPr>
              <a:buNone/>
            </a:pPr>
            <a:r>
              <a:rPr lang="en-US" dirty="0" smtClean="0"/>
              <a:t>	</a:t>
            </a:r>
          </a:p>
          <a:p>
            <a:pPr>
              <a:buNone/>
            </a:pPr>
            <a:r>
              <a:rPr lang="en-US" sz="2600" b="1" dirty="0" smtClean="0">
                <a:solidFill>
                  <a:srgbClr val="FF0000"/>
                </a:solidFill>
              </a:rPr>
              <a:t>	Gulati MS. Less caps, less connecting and instant monitoring.</a:t>
            </a:r>
            <a:r>
              <a:rPr lang="fr-FR" sz="2600" b="1" dirty="0" smtClean="0">
                <a:solidFill>
                  <a:srgbClr val="FF0000"/>
                </a:solidFill>
              </a:rPr>
              <a:t>  Anaesthesia, 2004, 59, 719–729</a:t>
            </a:r>
            <a:endParaRPr lang="en-US" sz="2600" b="1" dirty="0" smtClean="0">
              <a:solidFill>
                <a:srgbClr val="FF0000"/>
              </a:solidFill>
            </a:endParaRPr>
          </a:p>
          <a:p>
            <a:endParaRPr lang="en-GB" dirty="0" smtClean="0"/>
          </a:p>
        </p:txBody>
      </p:sp>
      <p:pic>
        <p:nvPicPr>
          <p:cNvPr id="6" name="Picture 2" descr="C:\Documents and Settings\DavidW\My Documents\Old Laptop Files\Files from old laptop\Image Transfer\'04_01_26_02\DCIM\101MSDCF\DSC00542.JPG"/>
          <p:cNvPicPr>
            <a:picLocks noChangeAspect="1" noChangeArrowheads="1"/>
          </p:cNvPicPr>
          <p:nvPr/>
        </p:nvPicPr>
        <p:blipFill>
          <a:blip r:embed="rId2" cstate="print"/>
          <a:srcRect t="52589"/>
          <a:stretch>
            <a:fillRect/>
          </a:stretch>
        </p:blipFill>
        <p:spPr bwMode="auto">
          <a:xfrm>
            <a:off x="4357686" y="4313136"/>
            <a:ext cx="4143404" cy="1473318"/>
          </a:xfrm>
          <a:prstGeom prst="rect">
            <a:avLst/>
          </a:prstGeom>
          <a:noFill/>
        </p:spPr>
      </p:pic>
      <p:pic>
        <p:nvPicPr>
          <p:cNvPr id="7" name="Picture 2" descr="C:\Documents and Settings\DavidW\My Documents\Old Laptop Files\Files from old laptop\Image Transfer\'04_01_26_02\DCIM\101MSDCF\DSC00542.JPG"/>
          <p:cNvPicPr>
            <a:picLocks noChangeAspect="1" noChangeArrowheads="1"/>
          </p:cNvPicPr>
          <p:nvPr/>
        </p:nvPicPr>
        <p:blipFill>
          <a:blip r:embed="rId2" cstate="print"/>
          <a:srcRect t="13146" b="40838"/>
          <a:stretch>
            <a:fillRect/>
          </a:stretch>
        </p:blipFill>
        <p:spPr bwMode="auto">
          <a:xfrm>
            <a:off x="4357686" y="2641986"/>
            <a:ext cx="4143404" cy="1429956"/>
          </a:xfrm>
          <a:prstGeom prst="rect">
            <a:avLst/>
          </a:prstGeom>
          <a:noFill/>
        </p:spPr>
      </p:pic>
      <p:sp>
        <p:nvSpPr>
          <p:cNvPr id="4" name="Rectangle 3"/>
          <p:cNvSpPr/>
          <p:nvPr/>
        </p:nvSpPr>
        <p:spPr>
          <a:xfrm>
            <a:off x="893567" y="2780928"/>
            <a:ext cx="654097" cy="1323439"/>
          </a:xfrm>
          <a:prstGeom prst="rect">
            <a:avLst/>
          </a:prstGeom>
        </p:spPr>
        <p:txBody>
          <a:bodyPr wrap="square">
            <a:spAutoFit/>
          </a:bodyPr>
          <a:lstStyle/>
          <a:p>
            <a:r>
              <a:rPr lang="en-GB" sz="8000" b="1" dirty="0">
                <a:solidFill>
                  <a:srgbClr val="FF0000"/>
                </a:solidFill>
              </a:rPr>
              <a:t>×</a:t>
            </a:r>
            <a:endParaRPr lang="en-GB" sz="8000" b="1" dirty="0"/>
          </a:p>
        </p:txBody>
      </p:sp>
      <p:sp>
        <p:nvSpPr>
          <p:cNvPr id="5" name="Rectangle 4"/>
          <p:cNvSpPr/>
          <p:nvPr/>
        </p:nvSpPr>
        <p:spPr>
          <a:xfrm>
            <a:off x="835229" y="4481825"/>
            <a:ext cx="696024" cy="1323439"/>
          </a:xfrm>
          <a:prstGeom prst="rect">
            <a:avLst/>
          </a:prstGeom>
        </p:spPr>
        <p:txBody>
          <a:bodyPr wrap="none">
            <a:spAutoFit/>
          </a:bodyPr>
          <a:lstStyle/>
          <a:p>
            <a:r>
              <a:rPr lang="en-GB" sz="8000" b="1" dirty="0" smtClean="0">
                <a:solidFill>
                  <a:srgbClr val="00B050"/>
                </a:solidFill>
              </a:rPr>
              <a:t>√</a:t>
            </a:r>
            <a:endParaRPr lang="en-GB" sz="8000" b="1" dirty="0">
              <a:solidFill>
                <a:srgbClr val="00B05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in Intensive Care</a:t>
            </a:r>
            <a:endParaRPr lang="en-US" dirty="0"/>
          </a:p>
        </p:txBody>
      </p:sp>
      <p:sp>
        <p:nvSpPr>
          <p:cNvPr id="3" name="Content Placeholder 2"/>
          <p:cNvSpPr>
            <a:spLocks noGrp="1"/>
          </p:cNvSpPr>
          <p:nvPr>
            <p:ph idx="1"/>
          </p:nvPr>
        </p:nvSpPr>
        <p:spPr>
          <a:xfrm>
            <a:off x="457200" y="1556792"/>
            <a:ext cx="8229600" cy="4925144"/>
          </a:xfrm>
        </p:spPr>
        <p:txBody>
          <a:bodyPr>
            <a:normAutofit/>
          </a:bodyPr>
          <a:lstStyle/>
          <a:p>
            <a:r>
              <a:rPr lang="en-GB" dirty="0" smtClean="0"/>
              <a:t>Already heard Tim’s ICU presentation</a:t>
            </a:r>
          </a:p>
          <a:p>
            <a:r>
              <a:rPr lang="en-GB" b="1" dirty="0" smtClean="0"/>
              <a:t>Continuous </a:t>
            </a:r>
            <a:r>
              <a:rPr lang="en-GB" b="1" dirty="0"/>
              <a:t>capnography </a:t>
            </a:r>
            <a:r>
              <a:rPr lang="en-GB" dirty="0" smtClean="0"/>
              <a:t>for all </a:t>
            </a:r>
            <a:r>
              <a:rPr lang="en-GB" dirty="0"/>
              <a:t>patients with tracheal tubes (including tracheostomy) </a:t>
            </a:r>
            <a:endParaRPr lang="en-GB" dirty="0" smtClean="0"/>
          </a:p>
          <a:p>
            <a:r>
              <a:rPr lang="en-GB" dirty="0" smtClean="0"/>
              <a:t>Circuits</a:t>
            </a:r>
          </a:p>
          <a:p>
            <a:pPr lvl="1"/>
            <a:r>
              <a:rPr lang="en-GB" dirty="0" smtClean="0"/>
              <a:t>Dry   -  side stream capnography</a:t>
            </a:r>
          </a:p>
          <a:p>
            <a:pPr lvl="1"/>
            <a:r>
              <a:rPr lang="en-GB" dirty="0" smtClean="0"/>
              <a:t>Wet  -  main stream  capnography</a:t>
            </a:r>
          </a:p>
          <a:p>
            <a:pPr lvl="2"/>
            <a:r>
              <a:rPr lang="en-GB" dirty="0" smtClean="0"/>
              <a:t> New Cochrane study may say no difference in circuits</a:t>
            </a:r>
            <a:endParaRPr lang="en-GB" dirty="0"/>
          </a:p>
          <a:p>
            <a:r>
              <a:rPr lang="en-GB" dirty="0" smtClean="0"/>
              <a:t>Ventilators e.g.  new Hamilton Intellivent</a:t>
            </a:r>
          </a:p>
          <a:p>
            <a:r>
              <a:rPr lang="en-GB" dirty="0" smtClean="0"/>
              <a:t>Better technology e.g. Microstream</a:t>
            </a:r>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in Recovery (PACU)</a:t>
            </a:r>
            <a:endParaRPr lang="en-US" dirty="0"/>
          </a:p>
        </p:txBody>
      </p:sp>
      <p:sp>
        <p:nvSpPr>
          <p:cNvPr id="3" name="Content Placeholder 2"/>
          <p:cNvSpPr>
            <a:spLocks noGrp="1"/>
          </p:cNvSpPr>
          <p:nvPr>
            <p:ph idx="1"/>
          </p:nvPr>
        </p:nvSpPr>
        <p:spPr/>
        <p:txBody>
          <a:bodyPr/>
          <a:lstStyle/>
          <a:p>
            <a:r>
              <a:rPr lang="en-GB" dirty="0" smtClean="0"/>
              <a:t>“Capnography has the potential to aid early detection of airway obstruction. It should be available and used in high risk cases.”</a:t>
            </a:r>
          </a:p>
          <a:p>
            <a:endParaRPr lang="en-GB" dirty="0" smtClean="0"/>
          </a:p>
          <a:p>
            <a:r>
              <a:rPr lang="en-GB" dirty="0" smtClean="0"/>
              <a:t>NAP4 Recommendation</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25046">
            <a:off x="5550339" y="3378623"/>
            <a:ext cx="2232248" cy="31586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in Recovery (PACU)</a:t>
            </a:r>
            <a:endParaRPr lang="en-US" dirty="0"/>
          </a:p>
        </p:txBody>
      </p:sp>
      <p:sp>
        <p:nvSpPr>
          <p:cNvPr id="3" name="Content Placeholder 2"/>
          <p:cNvSpPr>
            <a:spLocks noGrp="1"/>
          </p:cNvSpPr>
          <p:nvPr>
            <p:ph idx="1"/>
          </p:nvPr>
        </p:nvSpPr>
        <p:spPr>
          <a:xfrm>
            <a:off x="457200" y="1600200"/>
            <a:ext cx="8401080" cy="4972072"/>
          </a:xfrm>
        </p:spPr>
        <p:txBody>
          <a:bodyPr>
            <a:normAutofit lnSpcReduction="10000"/>
          </a:bodyPr>
          <a:lstStyle/>
          <a:p>
            <a:pPr marL="0" indent="0">
              <a:buNone/>
            </a:pPr>
            <a:r>
              <a:rPr lang="en-US" b="1" cap="small" dirty="0"/>
              <a:t> </a:t>
            </a:r>
            <a:r>
              <a:rPr lang="en-US" b="1" cap="small" dirty="0" smtClean="0"/>
              <a:t>   2011 AAGBI REVIEW final draft </a:t>
            </a:r>
          </a:p>
          <a:p>
            <a:r>
              <a:rPr lang="en-US" b="1" cap="small" dirty="0" smtClean="0"/>
              <a:t>Monitoring, Equipment and Drugs</a:t>
            </a:r>
            <a:endParaRPr lang="en-US" dirty="0" smtClean="0"/>
          </a:p>
          <a:p>
            <a:pPr>
              <a:buNone/>
            </a:pPr>
            <a:r>
              <a:rPr lang="en-US" dirty="0" smtClean="0"/>
              <a:t>	Clinical observation should be        supplemented as in the operating 	         theatre by a minimum of pulse                                       oximetry, non-invasive blood                            pressure monitoring, ECG and, if patients’ tracheas </a:t>
            </a:r>
            <a:r>
              <a:rPr lang="en-GB" dirty="0" smtClean="0"/>
              <a:t>remain intubated or a supraglottic or other similar airway device is in place, </a:t>
            </a:r>
            <a:r>
              <a:rPr lang="en-GB" b="1" dirty="0" smtClean="0"/>
              <a:t>continuous capnography</a:t>
            </a:r>
          </a:p>
          <a:p>
            <a:endParaRPr lang="en-US" dirty="0"/>
          </a:p>
        </p:txBody>
      </p:sp>
      <p:pic>
        <p:nvPicPr>
          <p:cNvPr id="12290" name="Picture 2"/>
          <p:cNvPicPr>
            <a:picLocks noChangeAspect="1" noChangeArrowheads="1"/>
          </p:cNvPicPr>
          <p:nvPr/>
        </p:nvPicPr>
        <p:blipFill>
          <a:blip r:embed="rId2" cstate="print"/>
          <a:srcRect/>
          <a:stretch>
            <a:fillRect/>
          </a:stretch>
        </p:blipFill>
        <p:spPr bwMode="auto">
          <a:xfrm rot="364470">
            <a:off x="6815161" y="1500174"/>
            <a:ext cx="1828805" cy="259471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Capnography in Recovery (PACU)</a:t>
            </a:r>
            <a:endParaRPr lang="en-US" dirty="0"/>
          </a:p>
        </p:txBody>
      </p:sp>
      <p:sp>
        <p:nvSpPr>
          <p:cNvPr id="3" name="Content Placeholder 2"/>
          <p:cNvSpPr>
            <a:spLocks noGrp="1"/>
          </p:cNvSpPr>
          <p:nvPr>
            <p:ph idx="1"/>
          </p:nvPr>
        </p:nvSpPr>
        <p:spPr/>
        <p:txBody>
          <a:bodyPr>
            <a:normAutofit lnSpcReduction="10000"/>
          </a:bodyPr>
          <a:lstStyle/>
          <a:p>
            <a:r>
              <a:rPr lang="en-US" b="1" cap="small" dirty="0" smtClean="0"/>
              <a:t>Transfer and Handover of Care to the PACU Team</a:t>
            </a:r>
          </a:p>
          <a:p>
            <a:pPr>
              <a:buNone/>
            </a:pPr>
            <a:r>
              <a:rPr lang="en-US" dirty="0" smtClean="0"/>
              <a:t>	If the PACU is not immediately adjacent to the operating theatre, or if the patient’s condition is poor, mobile monitoring is required, i.e. a minimum of pulse oximetry and non-invasive blood pressure, ECG </a:t>
            </a:r>
            <a:r>
              <a:rPr lang="en-US" b="1" dirty="0" smtClean="0"/>
              <a:t>and capnography </a:t>
            </a:r>
            <a:r>
              <a:rPr lang="en-US" dirty="0" smtClean="0"/>
              <a:t>if the trachea is intubated or if a supraglottic airway is in place.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in Recovery (PACU)</a:t>
            </a:r>
            <a:endParaRPr lang="en-US" dirty="0"/>
          </a:p>
        </p:txBody>
      </p:sp>
      <p:sp>
        <p:nvSpPr>
          <p:cNvPr id="3" name="Content Placeholder 2"/>
          <p:cNvSpPr>
            <a:spLocks noGrp="1"/>
          </p:cNvSpPr>
          <p:nvPr>
            <p:ph idx="1"/>
          </p:nvPr>
        </p:nvSpPr>
        <p:spPr>
          <a:xfrm>
            <a:off x="457200" y="1600200"/>
            <a:ext cx="8229600" cy="4900634"/>
          </a:xfrm>
        </p:spPr>
        <p:txBody>
          <a:bodyPr>
            <a:normAutofit fontScale="92500" lnSpcReduction="10000"/>
          </a:bodyPr>
          <a:lstStyle/>
          <a:p>
            <a:r>
              <a:rPr lang="en-US" b="1" cap="small" dirty="0" smtClean="0"/>
              <a:t>Tracheal Tubes and Other Airway Devices</a:t>
            </a:r>
          </a:p>
          <a:p>
            <a:pPr>
              <a:buNone/>
            </a:pPr>
            <a:r>
              <a:rPr lang="en-US" dirty="0" smtClean="0"/>
              <a:t>	The incidence of upper airway obstruction, which can lead to pulmonary oedema and severe hypoxia can be decreased by the use of oropharyngeal airways, bite blocks, airway devices incorporating them or similar devices .</a:t>
            </a:r>
          </a:p>
          <a:p>
            <a:pPr>
              <a:buNone/>
            </a:pPr>
            <a:r>
              <a:rPr lang="en-US" dirty="0" smtClean="0"/>
              <a:t>	Ref =</a:t>
            </a:r>
          </a:p>
          <a:p>
            <a:pPr>
              <a:buNone/>
            </a:pPr>
            <a:r>
              <a:rPr lang="en-US" dirty="0" smtClean="0"/>
              <a:t>	As noted above, all patients with tracheal tubes or supraglottic airways in place in PACU should be </a:t>
            </a:r>
            <a:r>
              <a:rPr lang="en-US" b="1" dirty="0" smtClean="0"/>
              <a:t>monitored with continuous capnography</a:t>
            </a:r>
            <a:r>
              <a:rPr lang="en-US" dirty="0" smtClean="0"/>
              <a:t>.</a:t>
            </a:r>
            <a:endParaRPr lang="en-US" dirty="0"/>
          </a:p>
        </p:txBody>
      </p:sp>
      <p:pic>
        <p:nvPicPr>
          <p:cNvPr id="14338" name="Picture 2"/>
          <p:cNvPicPr>
            <a:picLocks noChangeAspect="1" noChangeArrowheads="1"/>
          </p:cNvPicPr>
          <p:nvPr/>
        </p:nvPicPr>
        <p:blipFill>
          <a:blip r:embed="rId2" cstate="print"/>
          <a:srcRect/>
          <a:stretch>
            <a:fillRect/>
          </a:stretch>
        </p:blipFill>
        <p:spPr bwMode="auto">
          <a:xfrm>
            <a:off x="1785918" y="4270381"/>
            <a:ext cx="2000264" cy="44450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in Recovery (PACU)</a:t>
            </a:r>
            <a:endParaRPr lang="en-US" dirty="0"/>
          </a:p>
        </p:txBody>
      </p:sp>
      <p:sp>
        <p:nvSpPr>
          <p:cNvPr id="3" name="Content Placeholder 2"/>
          <p:cNvSpPr>
            <a:spLocks noGrp="1"/>
          </p:cNvSpPr>
          <p:nvPr>
            <p:ph idx="1"/>
          </p:nvPr>
        </p:nvSpPr>
        <p:spPr>
          <a:xfrm>
            <a:off x="457200" y="1600200"/>
            <a:ext cx="8401080" cy="4972072"/>
          </a:xfrm>
        </p:spPr>
        <p:txBody>
          <a:bodyPr>
            <a:normAutofit fontScale="92500"/>
          </a:bodyPr>
          <a:lstStyle/>
          <a:p>
            <a:r>
              <a:rPr lang="en-US" b="1" cap="small" dirty="0" smtClean="0"/>
              <a:t>Monitoring, Equipment and Drugs</a:t>
            </a:r>
            <a:endParaRPr lang="en-US" dirty="0" smtClean="0"/>
          </a:p>
          <a:p>
            <a:pPr>
              <a:buNone/>
            </a:pPr>
            <a:r>
              <a:rPr lang="en-US" dirty="0" smtClean="0"/>
              <a:t>	An appropriate standard of monitoring should be maintained until the patient is fully recovered from anaesthesia. Clinical observation should therefore be supplemented as in the operating theatre by a minimum of pulse oximetry, non-invasive blood pressure monitoring, ECG and, if patients’ tracheas </a:t>
            </a:r>
            <a:r>
              <a:rPr lang="en-GB" dirty="0" smtClean="0"/>
              <a:t>remain intubated or a supraglottic or other similar airway device is in place, </a:t>
            </a:r>
            <a:r>
              <a:rPr lang="en-GB" b="1" dirty="0" smtClean="0"/>
              <a:t>continuous capnography</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in Recovery (PACU)</a:t>
            </a:r>
            <a:endParaRPr lang="en-US" dirty="0"/>
          </a:p>
        </p:txBody>
      </p:sp>
      <p:sp>
        <p:nvSpPr>
          <p:cNvPr id="3" name="Content Placeholder 2"/>
          <p:cNvSpPr>
            <a:spLocks noGrp="1"/>
          </p:cNvSpPr>
          <p:nvPr>
            <p:ph idx="1"/>
          </p:nvPr>
        </p:nvSpPr>
        <p:spPr/>
        <p:txBody>
          <a:bodyPr>
            <a:normAutofit/>
          </a:bodyPr>
          <a:lstStyle/>
          <a:p>
            <a:r>
              <a:rPr lang="en-US" b="1" cap="small" dirty="0" smtClean="0"/>
              <a:t>Key Recommendation 8</a:t>
            </a:r>
            <a:endParaRPr lang="en-GB" dirty="0" smtClean="0"/>
          </a:p>
          <a:p>
            <a:pPr>
              <a:buNone/>
            </a:pPr>
            <a:r>
              <a:rPr lang="en-US" dirty="0" smtClean="0"/>
              <a:t>	All patients with tracheal tubes or supraglottic airways in place in PACU should be monitored with </a:t>
            </a:r>
            <a:r>
              <a:rPr lang="en-US" b="1" dirty="0" smtClean="0"/>
              <a:t>continuous capnography</a:t>
            </a:r>
            <a:endParaRPr lang="en-US" dirty="0" smtClean="0"/>
          </a:p>
          <a:p>
            <a:endParaRPr lang="en-US" dirty="0"/>
          </a:p>
        </p:txBody>
      </p:sp>
      <p:pic>
        <p:nvPicPr>
          <p:cNvPr id="4"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64843" y="3857628"/>
            <a:ext cx="3643338" cy="2428892"/>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in Recovery (PACU)</a:t>
            </a:r>
            <a:endParaRPr lang="en-GB"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42976" y="1571612"/>
            <a:ext cx="6788944" cy="4525963"/>
          </a:xfrm>
        </p:spPr>
      </p:pic>
    </p:spTree>
    <p:extLst>
      <p:ext uri="{BB962C8B-B14F-4D97-AF65-F5344CB8AC3E}">
        <p14:creationId xmlns:p14="http://schemas.microsoft.com/office/powerpoint/2010/main" val="12496811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Capnography in Recovery (PACU)</a:t>
            </a:r>
          </a:p>
        </p:txBody>
      </p:sp>
      <p:sp>
        <p:nvSpPr>
          <p:cNvPr id="3" name="Content Placeholder 2"/>
          <p:cNvSpPr>
            <a:spLocks noGrp="1"/>
          </p:cNvSpPr>
          <p:nvPr>
            <p:ph idx="1"/>
          </p:nvPr>
        </p:nvSpPr>
        <p:spPr>
          <a:xfrm>
            <a:off x="323528" y="1960240"/>
            <a:ext cx="8712968" cy="4925144"/>
          </a:xfrm>
        </p:spPr>
        <p:txBody>
          <a:bodyPr>
            <a:normAutofit lnSpcReduction="10000"/>
          </a:bodyPr>
          <a:lstStyle/>
          <a:p>
            <a:endParaRPr lang="en-GB" dirty="0" smtClean="0"/>
          </a:p>
          <a:p>
            <a:endParaRPr lang="en-GB" dirty="0"/>
          </a:p>
          <a:p>
            <a:endParaRPr lang="en-GB" dirty="0" smtClean="0"/>
          </a:p>
          <a:p>
            <a:endParaRPr lang="en-GB" dirty="0"/>
          </a:p>
          <a:p>
            <a:endParaRPr lang="en-GB" dirty="0" smtClean="0"/>
          </a:p>
          <a:p>
            <a:endParaRPr lang="en-GB" dirty="0" smtClean="0"/>
          </a:p>
          <a:p>
            <a:r>
              <a:rPr lang="en-GB" dirty="0" smtClean="0"/>
              <a:t>By retaining the patient’s own catheter mount and breathing filter the capnography connection can be reused for many patients (as in theatre)</a:t>
            </a:r>
            <a:endParaRPr lang="en-GB"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2475" y="1444751"/>
            <a:ext cx="5363821" cy="35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36976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in Recovery (PACU)</a:t>
            </a:r>
            <a:endParaRPr lang="en-GB" dirty="0"/>
          </a:p>
        </p:txBody>
      </p:sp>
      <p:sp>
        <p:nvSpPr>
          <p:cNvPr id="3" name="Content Placeholder 2"/>
          <p:cNvSpPr>
            <a:spLocks noGrp="1"/>
          </p:cNvSpPr>
          <p:nvPr>
            <p:ph idx="1"/>
          </p:nvPr>
        </p:nvSpPr>
        <p:spPr>
          <a:xfrm>
            <a:off x="323528" y="1600200"/>
            <a:ext cx="8820472" cy="4925144"/>
          </a:xfrm>
        </p:spPr>
        <p:txBody>
          <a:bodyPr>
            <a:normAutofit fontScale="85000" lnSpcReduction="10000"/>
          </a:bodyPr>
          <a:lstStyle/>
          <a:p>
            <a:r>
              <a:rPr lang="en-GB" dirty="0" smtClean="0"/>
              <a:t>6 patients per recovery bay per day</a:t>
            </a:r>
          </a:p>
          <a:p>
            <a:r>
              <a:rPr lang="en-GB" dirty="0" smtClean="0"/>
              <a:t>30 </a:t>
            </a:r>
            <a:r>
              <a:rPr lang="en-GB" dirty="0"/>
              <a:t>patients per </a:t>
            </a:r>
            <a:r>
              <a:rPr lang="en-GB" dirty="0" smtClean="0"/>
              <a:t>recovery bay </a:t>
            </a:r>
            <a:r>
              <a:rPr lang="en-GB" dirty="0"/>
              <a:t>per </a:t>
            </a:r>
            <a:r>
              <a:rPr lang="en-GB" dirty="0" smtClean="0"/>
              <a:t>week</a:t>
            </a:r>
          </a:p>
          <a:p>
            <a:r>
              <a:rPr lang="en-GB" dirty="0" smtClean="0"/>
              <a:t>Disposable </a:t>
            </a:r>
            <a:r>
              <a:rPr lang="en-GB" dirty="0"/>
              <a:t>(£6) changed every </a:t>
            </a:r>
            <a:r>
              <a:rPr lang="en-GB" dirty="0" smtClean="0"/>
              <a:t>week</a:t>
            </a:r>
          </a:p>
          <a:p>
            <a:r>
              <a:rPr lang="en-GB" dirty="0" smtClean="0"/>
              <a:t>So disposable costs 20 pence per patient</a:t>
            </a:r>
          </a:p>
          <a:p>
            <a:endParaRPr lang="en-GB" dirty="0"/>
          </a:p>
          <a:p>
            <a:r>
              <a:rPr lang="en-GB" dirty="0" smtClean="0"/>
              <a:t>10,500 patients per recovery bay per 7 years</a:t>
            </a:r>
          </a:p>
          <a:p>
            <a:r>
              <a:rPr lang="en-GB" dirty="0" smtClean="0"/>
              <a:t>Capnography module costs £1000</a:t>
            </a:r>
          </a:p>
          <a:p>
            <a:r>
              <a:rPr lang="en-GB" dirty="0" smtClean="0"/>
              <a:t>So capnography equipment costs 10 pence per patient</a:t>
            </a:r>
          </a:p>
          <a:p>
            <a:endParaRPr lang="en-GB" dirty="0" smtClean="0"/>
          </a:p>
          <a:p>
            <a:r>
              <a:rPr lang="en-GB" b="1" dirty="0" smtClean="0"/>
              <a:t>Total cost of capnography is 30 pence per patient</a:t>
            </a:r>
          </a:p>
        </p:txBody>
      </p:sp>
    </p:spTree>
    <p:extLst>
      <p:ext uri="{BB962C8B-B14F-4D97-AF65-F5344CB8AC3E}">
        <p14:creationId xmlns:p14="http://schemas.microsoft.com/office/powerpoint/2010/main" val="21054365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in Recovery (PACU)</a:t>
            </a:r>
            <a:endParaRPr lang="en-GB" dirty="0"/>
          </a:p>
        </p:txBody>
      </p:sp>
      <p:sp>
        <p:nvSpPr>
          <p:cNvPr id="5" name="Content Placeholder 4"/>
          <p:cNvSpPr>
            <a:spLocks noGrp="1"/>
          </p:cNvSpPr>
          <p:nvPr>
            <p:ph idx="1"/>
          </p:nvPr>
        </p:nvSpPr>
        <p:spPr>
          <a:xfrm>
            <a:off x="457200" y="1600200"/>
            <a:ext cx="8579296" cy="5757890"/>
          </a:xfrm>
        </p:spPr>
        <p:txBody>
          <a:bodyPr>
            <a:normAutofit fontScale="70000" lnSpcReduction="20000"/>
          </a:bodyPr>
          <a:lstStyle/>
          <a:p>
            <a:r>
              <a:rPr lang="en-US" sz="4600" dirty="0" smtClean="0"/>
              <a:t>2010 Helsinki Declaration on Patient Safety in Anaesthesiology</a:t>
            </a:r>
          </a:p>
          <a:p>
            <a:endParaRPr lang="en-US" sz="4600" dirty="0" smtClean="0"/>
          </a:p>
          <a:p>
            <a:r>
              <a:rPr lang="en-US" sz="4600" dirty="0" smtClean="0"/>
              <a:t>Survey of it’s implementation</a:t>
            </a:r>
          </a:p>
          <a:p>
            <a:pPr>
              <a:buNone/>
            </a:pPr>
            <a:r>
              <a:rPr lang="en-US" sz="4600" dirty="0" smtClean="0"/>
              <a:t>	in the Berlin-Brandenburg </a:t>
            </a:r>
          </a:p>
          <a:p>
            <a:pPr>
              <a:buNone/>
            </a:pPr>
            <a:r>
              <a:rPr lang="en-US" sz="4600" dirty="0" smtClean="0"/>
              <a:t>	area of Germany showed </a:t>
            </a:r>
          </a:p>
          <a:p>
            <a:pPr>
              <a:buNone/>
            </a:pPr>
            <a:r>
              <a:rPr lang="en-US" sz="4600" dirty="0" smtClean="0"/>
              <a:t>	62% had capnography in </a:t>
            </a:r>
          </a:p>
          <a:p>
            <a:pPr>
              <a:buNone/>
            </a:pPr>
            <a:r>
              <a:rPr lang="en-US" sz="4600" dirty="0" smtClean="0"/>
              <a:t>	Recovery (</a:t>
            </a:r>
            <a:r>
              <a:rPr lang="en-GB" sz="4600" dirty="0" smtClean="0"/>
              <a:t>28 hospitals)</a:t>
            </a:r>
            <a:endParaRPr lang="en-US" sz="4600" dirty="0" smtClean="0"/>
          </a:p>
          <a:p>
            <a:pPr>
              <a:buNone/>
            </a:pPr>
            <a:endParaRPr lang="en-GB" dirty="0" smtClean="0"/>
          </a:p>
          <a:p>
            <a:pPr>
              <a:buNone/>
            </a:pPr>
            <a:endParaRPr lang="en-US" dirty="0" smtClean="0"/>
          </a:p>
          <a:p>
            <a:pPr>
              <a:buNone/>
            </a:pPr>
            <a:r>
              <a:rPr lang="en-US" sz="2800" b="1" dirty="0" smtClean="0">
                <a:solidFill>
                  <a:srgbClr val="FF0000"/>
                </a:solidFill>
              </a:rPr>
              <a:t>	Patient safety in anaesthesia: assessment of status quo in the Berlin-Brandenburg area, Germany.  Balzer F et al. EJA 2011, Vol 28 No 10. 749-52</a:t>
            </a:r>
          </a:p>
          <a:p>
            <a:endParaRPr lang="en-US" dirty="0" smtClean="0"/>
          </a:p>
          <a:p>
            <a:endParaRPr lang="en-US" dirty="0" smtClean="0"/>
          </a:p>
          <a:p>
            <a:endParaRPr lang="en-US" dirty="0"/>
          </a:p>
        </p:txBody>
      </p:sp>
      <p:graphicFrame>
        <p:nvGraphicFramePr>
          <p:cNvPr id="4098" name="Object 2"/>
          <p:cNvGraphicFramePr>
            <a:graphicFrameLocks noChangeAspect="1"/>
          </p:cNvGraphicFramePr>
          <p:nvPr/>
        </p:nvGraphicFramePr>
        <p:xfrm>
          <a:off x="6072198" y="2190540"/>
          <a:ext cx="2571768" cy="3453038"/>
        </p:xfrm>
        <a:graphic>
          <a:graphicData uri="http://schemas.openxmlformats.org/presentationml/2006/ole">
            <mc:AlternateContent xmlns:mc="http://schemas.openxmlformats.org/markup-compatibility/2006">
              <mc:Choice xmlns:v="urn:schemas-microsoft-com:vml" Requires="v">
                <p:oleObj spid="_x0000_s4137" name="Acrobat Document" r:id="rId3" imgW="5355000" imgH="7578000" progId="AcroExch.Document.7">
                  <p:embed/>
                </p:oleObj>
              </mc:Choice>
              <mc:Fallback>
                <p:oleObj name="Acrobat Document" r:id="rId3" imgW="5355000" imgH="7578000" progId="AcroExch.Document.7">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2198" y="2190540"/>
                        <a:ext cx="2571768" cy="3453038"/>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2496811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in Sedation</a:t>
            </a:r>
            <a:endParaRPr lang="en-US" dirty="0"/>
          </a:p>
        </p:txBody>
      </p:sp>
      <p:sp>
        <p:nvSpPr>
          <p:cNvPr id="3" name="Content Placeholder 2"/>
          <p:cNvSpPr>
            <a:spLocks noGrp="1"/>
          </p:cNvSpPr>
          <p:nvPr>
            <p:ph idx="1"/>
          </p:nvPr>
        </p:nvSpPr>
        <p:spPr/>
        <p:txBody>
          <a:bodyPr>
            <a:normAutofit/>
          </a:bodyPr>
          <a:lstStyle/>
          <a:p>
            <a:pPr>
              <a:lnSpc>
                <a:spcPct val="90000"/>
              </a:lnSpc>
            </a:pPr>
            <a:r>
              <a:rPr lang="en-GB" sz="2900" dirty="0" smtClean="0">
                <a:latin typeface="Arial" charset="0"/>
              </a:rPr>
              <a:t>Sedation is a major practice growth area as new procedures are developed</a:t>
            </a:r>
          </a:p>
          <a:p>
            <a:pPr>
              <a:lnSpc>
                <a:spcPct val="90000"/>
              </a:lnSpc>
            </a:pPr>
            <a:r>
              <a:rPr lang="en-GB" sz="2900" dirty="0" smtClean="0">
                <a:latin typeface="Arial" charset="0"/>
              </a:rPr>
              <a:t>Gastroenterology</a:t>
            </a:r>
          </a:p>
          <a:p>
            <a:pPr>
              <a:lnSpc>
                <a:spcPct val="90000"/>
              </a:lnSpc>
            </a:pPr>
            <a:r>
              <a:rPr lang="en-GB" sz="2900" dirty="0" smtClean="0">
                <a:latin typeface="Arial" charset="0"/>
              </a:rPr>
              <a:t>Emergency Departments</a:t>
            </a:r>
          </a:p>
          <a:p>
            <a:pPr>
              <a:lnSpc>
                <a:spcPct val="90000"/>
              </a:lnSpc>
            </a:pPr>
            <a:r>
              <a:rPr lang="en-GB" sz="2900" dirty="0" smtClean="0">
                <a:latin typeface="Arial" charset="0"/>
              </a:rPr>
              <a:t>Ophthalmology</a:t>
            </a:r>
          </a:p>
          <a:p>
            <a:pPr>
              <a:lnSpc>
                <a:spcPct val="90000"/>
              </a:lnSpc>
            </a:pPr>
            <a:r>
              <a:rPr lang="en-GB" sz="2900" dirty="0" smtClean="0">
                <a:latin typeface="Arial" charset="0"/>
              </a:rPr>
              <a:t>Dental</a:t>
            </a:r>
            <a:endParaRPr lang="en-US" sz="2900" dirty="0" smtClean="0">
              <a:latin typeface="Arial" charset="0"/>
            </a:endParaRPr>
          </a:p>
          <a:p>
            <a:pPr>
              <a:lnSpc>
                <a:spcPct val="90000"/>
              </a:lnSpc>
            </a:pPr>
            <a:r>
              <a:rPr lang="en-GB" sz="2900" dirty="0" smtClean="0">
                <a:latin typeface="Arial" charset="0"/>
              </a:rPr>
              <a:t>Cardiology</a:t>
            </a:r>
          </a:p>
          <a:p>
            <a:pPr>
              <a:lnSpc>
                <a:spcPct val="90000"/>
              </a:lnSpc>
            </a:pPr>
            <a:r>
              <a:rPr lang="en-GB" sz="2900" dirty="0" smtClean="0">
                <a:latin typeface="Arial" charset="0"/>
              </a:rPr>
              <a:t>Radiology </a:t>
            </a:r>
          </a:p>
          <a:p>
            <a:pPr>
              <a:lnSpc>
                <a:spcPct val="90000"/>
              </a:lnSpc>
              <a:buNone/>
            </a:pPr>
            <a:r>
              <a:rPr lang="en-US" sz="2900" dirty="0" smtClean="0">
                <a:latin typeface="Arial" charset="0"/>
              </a:rPr>
              <a:t>	</a:t>
            </a:r>
            <a:endParaRPr lang="en-US"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86446" y="2414764"/>
            <a:ext cx="2571768" cy="3300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p:cNvPicPr>
            <a:picLocks noChangeAspect="1" noChangeArrowheads="1"/>
          </p:cNvPicPr>
          <p:nvPr/>
        </p:nvPicPr>
        <p:blipFill>
          <a:blip r:embed="rId3" cstate="print"/>
          <a:srcRect/>
          <a:stretch>
            <a:fillRect/>
          </a:stretch>
        </p:blipFill>
        <p:spPr bwMode="auto">
          <a:xfrm>
            <a:off x="3081345" y="4143380"/>
            <a:ext cx="2562225" cy="1781175"/>
          </a:xfrm>
          <a:prstGeom prst="rect">
            <a:avLst/>
          </a:prstGeom>
          <a:solidFill>
            <a:srgbClr val="000000">
              <a:shade val="95000"/>
            </a:srgbClr>
          </a:solidFill>
          <a:ln w="635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in Sedation</a:t>
            </a:r>
            <a:endParaRPr lang="en-US" dirty="0"/>
          </a:p>
        </p:txBody>
      </p:sp>
      <p:sp>
        <p:nvSpPr>
          <p:cNvPr id="3" name="Content Placeholder 2"/>
          <p:cNvSpPr>
            <a:spLocks noGrp="1"/>
          </p:cNvSpPr>
          <p:nvPr>
            <p:ph idx="1"/>
          </p:nvPr>
        </p:nvSpPr>
        <p:spPr/>
        <p:txBody>
          <a:bodyPr>
            <a:normAutofit fontScale="92500" lnSpcReduction="10000"/>
          </a:bodyPr>
          <a:lstStyle/>
          <a:p>
            <a:pPr>
              <a:lnSpc>
                <a:spcPct val="90000"/>
              </a:lnSpc>
            </a:pPr>
            <a:r>
              <a:rPr lang="en-US" sz="2900" dirty="0" smtClean="0"/>
              <a:t>Pulse oximetry has recently been the safety monitor</a:t>
            </a:r>
          </a:p>
          <a:p>
            <a:pPr>
              <a:lnSpc>
                <a:spcPct val="90000"/>
              </a:lnSpc>
            </a:pPr>
            <a:r>
              <a:rPr lang="en-US" sz="2900" dirty="0" smtClean="0"/>
              <a:t>Numerous articles and studies show capnography catches what oximetry can not show or show too late</a:t>
            </a:r>
          </a:p>
          <a:p>
            <a:pPr>
              <a:lnSpc>
                <a:spcPct val="90000"/>
              </a:lnSpc>
            </a:pPr>
            <a:r>
              <a:rPr lang="en-US" sz="2900" dirty="0" smtClean="0"/>
              <a:t>Abnormal ETCO</a:t>
            </a:r>
            <a:r>
              <a:rPr lang="en-US" sz="2900" baseline="-25000" dirty="0" smtClean="0"/>
              <a:t>2</a:t>
            </a:r>
            <a:r>
              <a:rPr lang="en-US" sz="2900" dirty="0" smtClean="0"/>
              <a:t> findings were observed with many acute respiratory events.</a:t>
            </a:r>
          </a:p>
          <a:p>
            <a:pPr>
              <a:lnSpc>
                <a:spcPct val="90000"/>
              </a:lnSpc>
            </a:pPr>
            <a:r>
              <a:rPr lang="en-US" sz="2900" dirty="0" smtClean="0"/>
              <a:t>A majority of patients with acute respiratory events had ETCO</a:t>
            </a:r>
            <a:r>
              <a:rPr lang="en-US" sz="2900" baseline="-25000" dirty="0" smtClean="0"/>
              <a:t>2</a:t>
            </a:r>
            <a:r>
              <a:rPr lang="en-US" sz="2900" dirty="0" smtClean="0"/>
              <a:t> abnormalities that occurred before oxygen desaturation or observed hypoventilation.</a:t>
            </a:r>
          </a:p>
          <a:p>
            <a:pPr>
              <a:lnSpc>
                <a:spcPct val="90000"/>
              </a:lnSpc>
            </a:pPr>
            <a:endParaRPr lang="en-US" sz="2900" dirty="0" smtClean="0"/>
          </a:p>
          <a:p>
            <a:pPr>
              <a:lnSpc>
                <a:spcPct val="90000"/>
              </a:lnSpc>
              <a:buNone/>
            </a:pPr>
            <a:r>
              <a:rPr lang="en-US" sz="2900" dirty="0" smtClean="0"/>
              <a:t>	</a:t>
            </a:r>
            <a:r>
              <a:rPr lang="en-US" sz="2900" b="1" dirty="0" smtClean="0">
                <a:solidFill>
                  <a:srgbClr val="FF0000"/>
                </a:solidFill>
              </a:rPr>
              <a:t>Acad Emer Med, 2006 MayBurton JH, Harrah JD, Germann CA, Dillion DC. Department of Emergency Medicine, Maine Medical Center, Portland, ME, US</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in Sedation</a:t>
            </a:r>
            <a:endParaRPr lang="en-US" dirty="0"/>
          </a:p>
        </p:txBody>
      </p:sp>
      <p:sp>
        <p:nvSpPr>
          <p:cNvPr id="3" name="Content Placeholder 2"/>
          <p:cNvSpPr>
            <a:spLocks noGrp="1"/>
          </p:cNvSpPr>
          <p:nvPr>
            <p:ph idx="1"/>
          </p:nvPr>
        </p:nvSpPr>
        <p:spPr/>
        <p:txBody>
          <a:bodyPr>
            <a:normAutofit/>
          </a:bodyPr>
          <a:lstStyle/>
          <a:p>
            <a:r>
              <a:rPr lang="en-GB" dirty="0" smtClean="0"/>
              <a:t>ASA have recommended capnography for all moderate and deep sedation</a:t>
            </a:r>
          </a:p>
          <a:p>
            <a:r>
              <a:rPr lang="en-GB" dirty="0" smtClean="0"/>
              <a:t>AAGBI the same</a:t>
            </a:r>
          </a:p>
          <a:p>
            <a:r>
              <a:rPr lang="en-GB" dirty="0" smtClean="0"/>
              <a:t>European Board of Anaesthesiology the same</a:t>
            </a:r>
          </a:p>
          <a:p>
            <a:r>
              <a:rPr lang="en-GB" dirty="0" smtClean="0"/>
              <a:t>Absolute F</a:t>
            </a:r>
            <a:r>
              <a:rPr lang="en-GB" sz="1600" b="1" dirty="0" smtClean="0"/>
              <a:t>E</a:t>
            </a:r>
            <a:r>
              <a:rPr lang="en-GB" dirty="0" smtClean="0"/>
              <a:t> CO</a:t>
            </a:r>
            <a:r>
              <a:rPr lang="en-GB" sz="1600" b="1" dirty="0" smtClean="0"/>
              <a:t>2</a:t>
            </a:r>
            <a:r>
              <a:rPr lang="en-GB" dirty="0" smtClean="0"/>
              <a:t> values not important </a:t>
            </a:r>
          </a:p>
          <a:p>
            <a:r>
              <a:rPr lang="en-GB" dirty="0" smtClean="0"/>
              <a:t>Breathing pattern and respiratory rate are important safety assessments particularly in darkened x-ray or catheter laboratories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in Sedation</a:t>
            </a:r>
            <a:endParaRPr lang="en-US" dirty="0"/>
          </a:p>
        </p:txBody>
      </p:sp>
      <p:sp>
        <p:nvSpPr>
          <p:cNvPr id="3" name="Content Placeholder 2"/>
          <p:cNvSpPr>
            <a:spLocks noGrp="1"/>
          </p:cNvSpPr>
          <p:nvPr>
            <p:ph idx="1"/>
          </p:nvPr>
        </p:nvSpPr>
        <p:spPr/>
        <p:txBody>
          <a:bodyPr>
            <a:normAutofit/>
          </a:bodyPr>
          <a:lstStyle/>
          <a:p>
            <a:r>
              <a:rPr lang="en-GB" dirty="0" smtClean="0"/>
              <a:t>Spontaneously breathing patients alternate between nasal and mouth breathing</a:t>
            </a:r>
          </a:p>
          <a:p>
            <a:r>
              <a:rPr lang="en-GB" dirty="0" smtClean="0"/>
              <a:t>Various devices are available but they need to take account of this to avoid false alarms</a:t>
            </a:r>
          </a:p>
          <a:p>
            <a:r>
              <a:rPr lang="en-GB" dirty="0" smtClean="0"/>
              <a:t>Don’t forget bacterial filter</a:t>
            </a:r>
          </a:p>
          <a:p>
            <a:endParaRPr lang="en-US" dirty="0"/>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596" y="4705371"/>
            <a:ext cx="2657475" cy="172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7554" y="4357694"/>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6512" y="4686321"/>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in Gastroscopy </a:t>
            </a:r>
            <a:endParaRPr lang="en-US" dirty="0"/>
          </a:p>
        </p:txBody>
      </p:sp>
      <p:pic>
        <p:nvPicPr>
          <p:cNvPr id="8194" name="Picture 2"/>
          <p:cNvPicPr>
            <a:picLocks noChangeAspect="1" noChangeArrowheads="1"/>
          </p:cNvPicPr>
          <p:nvPr/>
        </p:nvPicPr>
        <p:blipFill>
          <a:blip r:embed="rId2" cstate="print"/>
          <a:srcRect r="13582" b="26194"/>
          <a:stretch>
            <a:fillRect/>
          </a:stretch>
        </p:blipFill>
        <p:spPr bwMode="auto">
          <a:xfrm>
            <a:off x="4786314" y="4214818"/>
            <a:ext cx="3786214" cy="2428892"/>
          </a:xfrm>
          <a:prstGeom prst="rect">
            <a:avLst/>
          </a:prstGeom>
          <a:noFill/>
          <a:ln w="9525">
            <a:noFill/>
            <a:miter lim="800000"/>
            <a:headEnd/>
            <a:tailEnd/>
          </a:ln>
        </p:spPr>
      </p:pic>
      <p:pic>
        <p:nvPicPr>
          <p:cNvPr id="5" name="Picture 2"/>
          <p:cNvPicPr>
            <a:picLocks noChangeAspect="1" noChangeArrowheads="1"/>
          </p:cNvPicPr>
          <p:nvPr/>
        </p:nvPicPr>
        <p:blipFill>
          <a:blip r:embed="rId3" cstate="print"/>
          <a:srcRect l="26562" t="12500" r="28125" b="10416"/>
          <a:stretch>
            <a:fillRect/>
          </a:stretch>
        </p:blipFill>
        <p:spPr bwMode="auto">
          <a:xfrm>
            <a:off x="642910" y="1643050"/>
            <a:ext cx="2743606" cy="3500462"/>
          </a:xfrm>
          <a:prstGeom prst="rect">
            <a:avLst/>
          </a:prstGeom>
          <a:noFill/>
          <a:ln w="9525">
            <a:noFill/>
            <a:miter lim="800000"/>
            <a:headEnd/>
            <a:tailEnd/>
          </a:ln>
        </p:spPr>
      </p:pic>
      <p:pic>
        <p:nvPicPr>
          <p:cNvPr id="6" name="Picture 2"/>
          <p:cNvPicPr>
            <a:picLocks noChangeAspect="1" noChangeArrowheads="1"/>
          </p:cNvPicPr>
          <p:nvPr/>
        </p:nvPicPr>
        <p:blipFill>
          <a:blip r:embed="rId4" cstate="print"/>
          <a:srcRect/>
          <a:stretch>
            <a:fillRect/>
          </a:stretch>
        </p:blipFill>
        <p:spPr bwMode="auto">
          <a:xfrm>
            <a:off x="3643306" y="1357298"/>
            <a:ext cx="3525300" cy="2647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Capnography in Gastroscopy </a:t>
            </a:r>
            <a:endParaRPr lang="en-GB" dirty="0"/>
          </a:p>
        </p:txBody>
      </p:sp>
      <p:sp>
        <p:nvSpPr>
          <p:cNvPr id="3" name="Content Placeholder 2"/>
          <p:cNvSpPr>
            <a:spLocks noGrp="1"/>
          </p:cNvSpPr>
          <p:nvPr>
            <p:ph idx="1"/>
          </p:nvPr>
        </p:nvSpPr>
        <p:spPr/>
        <p:txBody>
          <a:bodyPr/>
          <a:lstStyle/>
          <a:p>
            <a:r>
              <a:rPr lang="en-GB" dirty="0" smtClean="0"/>
              <a:t>                                  </a:t>
            </a:r>
          </a:p>
          <a:p>
            <a:r>
              <a:rPr lang="en-GB" sz="4000" b="1" dirty="0" smtClean="0"/>
              <a:t>                            The Capnobloc </a:t>
            </a:r>
            <a:endParaRPr lang="en-GB" sz="4000" b="1"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02230" y="3429000"/>
            <a:ext cx="5970364" cy="3071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158" y="1785926"/>
            <a:ext cx="2571768" cy="2352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34043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in Gastroscopy</a:t>
            </a:r>
            <a:endParaRPr lang="en-US" dirty="0"/>
          </a:p>
        </p:txBody>
      </p:sp>
      <p:pic>
        <p:nvPicPr>
          <p:cNvPr id="6146" name="Picture 2"/>
          <p:cNvPicPr>
            <a:picLocks noChangeAspect="1" noChangeArrowheads="1"/>
          </p:cNvPicPr>
          <p:nvPr/>
        </p:nvPicPr>
        <p:blipFill>
          <a:blip r:embed="rId2" cstate="print"/>
          <a:srcRect/>
          <a:stretch>
            <a:fillRect/>
          </a:stretch>
        </p:blipFill>
        <p:spPr bwMode="auto">
          <a:xfrm>
            <a:off x="1187624" y="1412776"/>
            <a:ext cx="6784078" cy="508805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in Resuscitation </a:t>
            </a:r>
            <a:endParaRPr lang="en-US" dirty="0"/>
          </a:p>
        </p:txBody>
      </p:sp>
      <p:sp>
        <p:nvSpPr>
          <p:cNvPr id="3" name="Content Placeholder 2"/>
          <p:cNvSpPr>
            <a:spLocks noGrp="1"/>
          </p:cNvSpPr>
          <p:nvPr>
            <p:ph idx="1"/>
          </p:nvPr>
        </p:nvSpPr>
        <p:spPr>
          <a:xfrm>
            <a:off x="457200" y="1600200"/>
            <a:ext cx="8229600" cy="5043510"/>
          </a:xfrm>
        </p:spPr>
        <p:txBody>
          <a:bodyPr>
            <a:normAutofit lnSpcReduction="10000"/>
          </a:bodyPr>
          <a:lstStyle/>
          <a:p>
            <a:r>
              <a:rPr lang="en-US" dirty="0" smtClean="0"/>
              <a:t>Increased emphasis is on the use of </a:t>
            </a:r>
            <a:r>
              <a:rPr lang="en-US" b="1" dirty="0" smtClean="0"/>
              <a:t>capnography</a:t>
            </a:r>
            <a:r>
              <a:rPr lang="en-US" dirty="0" smtClean="0"/>
              <a:t> to confirm and continually monitor tracheal tube placement, quality of CPR and to provide an early indication of return of spontaneous circulation (ROSC)</a:t>
            </a:r>
            <a:endParaRPr lang="en-US" baseline="30000" dirty="0" smtClean="0"/>
          </a:p>
          <a:p>
            <a:endParaRPr lang="en-GB" baseline="30000" dirty="0" smtClean="0"/>
          </a:p>
          <a:p>
            <a:endParaRPr lang="en-GB" baseline="30000" dirty="0" smtClean="0"/>
          </a:p>
          <a:p>
            <a:endParaRPr lang="en-GB" baseline="30000" dirty="0" smtClean="0"/>
          </a:p>
          <a:p>
            <a:pPr>
              <a:buNone/>
            </a:pPr>
            <a:r>
              <a:rPr lang="en-US" dirty="0" smtClean="0">
                <a:solidFill>
                  <a:srgbClr val="FF0000"/>
                </a:solidFill>
              </a:rPr>
              <a:t>	</a:t>
            </a:r>
            <a:r>
              <a:rPr lang="en-US" sz="2800" b="1" dirty="0" smtClean="0">
                <a:solidFill>
                  <a:srgbClr val="FF0000"/>
                </a:solidFill>
              </a:rPr>
              <a:t>Deakin CD, Nolan JP, Soar J, et al. Section 4. Adult advanced life support. </a:t>
            </a:r>
            <a:r>
              <a:rPr lang="en-US" sz="2800" b="1" i="1" dirty="0" smtClean="0">
                <a:solidFill>
                  <a:srgbClr val="FF0000"/>
                </a:solidFill>
              </a:rPr>
              <a:t>Resuscitation</a:t>
            </a:r>
            <a:r>
              <a:rPr lang="en-US" sz="2800" b="1" dirty="0" smtClean="0">
                <a:solidFill>
                  <a:srgbClr val="FF0000"/>
                </a:solidFill>
              </a:rPr>
              <a:t> 2010; 81:1305–1352. </a:t>
            </a:r>
            <a:endParaRPr lang="en-US" sz="2800" b="1" dirty="0">
              <a:solidFill>
                <a:srgbClr val="FF0000"/>
              </a:solidFill>
            </a:endParaRPr>
          </a:p>
        </p:txBody>
      </p:sp>
      <p:pic>
        <p:nvPicPr>
          <p:cNvPr id="11266" name="Picture 2"/>
          <p:cNvPicPr>
            <a:picLocks noChangeAspect="1" noChangeArrowheads="1"/>
          </p:cNvPicPr>
          <p:nvPr/>
        </p:nvPicPr>
        <p:blipFill>
          <a:blip r:embed="rId2" cstate="print"/>
          <a:srcRect/>
          <a:stretch>
            <a:fillRect/>
          </a:stretch>
        </p:blipFill>
        <p:spPr bwMode="auto">
          <a:xfrm>
            <a:off x="4000496" y="3857628"/>
            <a:ext cx="4400560" cy="112834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in Resuscitation </a:t>
            </a:r>
            <a:endParaRPr lang="en-US" dirty="0"/>
          </a:p>
        </p:txBody>
      </p:sp>
      <p:sp>
        <p:nvSpPr>
          <p:cNvPr id="3" name="Content Placeholder 2"/>
          <p:cNvSpPr>
            <a:spLocks noGrp="1"/>
          </p:cNvSpPr>
          <p:nvPr>
            <p:ph idx="1"/>
          </p:nvPr>
        </p:nvSpPr>
        <p:spPr>
          <a:xfrm>
            <a:off x="385794" y="1500174"/>
            <a:ext cx="8686800" cy="5757890"/>
          </a:xfrm>
        </p:spPr>
        <p:txBody>
          <a:bodyPr>
            <a:normAutofit/>
          </a:bodyPr>
          <a:lstStyle/>
          <a:p>
            <a:r>
              <a:rPr lang="en-US" i="1" dirty="0" smtClean="0"/>
              <a:t>Howard Snitzer's heart stopped                    beating for 96 mins in January 2011.     First responders  didn't give up on him,                  thanks in part to capnography, a             technology that let them know Snitzer still had a chance of coming back.</a:t>
            </a:r>
          </a:p>
          <a:p>
            <a:r>
              <a:rPr lang="en-US" i="1" dirty="0" smtClean="0"/>
              <a:t>This information helps determine whether a patient is hyperventilating or having a heart attack. It helps to decide how to treat an asthma attack, or determine whether CPR is working.</a:t>
            </a:r>
          </a:p>
          <a:p>
            <a:endParaRPr lang="en-US" i="1" dirty="0"/>
          </a:p>
        </p:txBody>
      </p:sp>
      <p:pic>
        <p:nvPicPr>
          <p:cNvPr id="17410" name="Picture 2"/>
          <p:cNvPicPr>
            <a:picLocks noChangeAspect="1" noChangeArrowheads="1"/>
          </p:cNvPicPr>
          <p:nvPr/>
        </p:nvPicPr>
        <p:blipFill>
          <a:blip r:embed="rId2" cstate="print"/>
          <a:srcRect/>
          <a:stretch>
            <a:fillRect/>
          </a:stretch>
        </p:blipFill>
        <p:spPr bwMode="auto">
          <a:xfrm>
            <a:off x="7113572" y="1214423"/>
            <a:ext cx="1601832" cy="207170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in Resuscitation</a:t>
            </a:r>
            <a:endParaRPr lang="en-US" dirty="0"/>
          </a:p>
        </p:txBody>
      </p:sp>
      <p:sp>
        <p:nvSpPr>
          <p:cNvPr id="3" name="Content Placeholder 2"/>
          <p:cNvSpPr>
            <a:spLocks noGrp="1"/>
          </p:cNvSpPr>
          <p:nvPr>
            <p:ph idx="1"/>
          </p:nvPr>
        </p:nvSpPr>
        <p:spPr>
          <a:xfrm>
            <a:off x="457200" y="1484784"/>
            <a:ext cx="8686800" cy="5112568"/>
          </a:xfrm>
        </p:spPr>
        <p:txBody>
          <a:bodyPr>
            <a:normAutofit fontScale="92500" lnSpcReduction="20000"/>
          </a:bodyPr>
          <a:lstStyle/>
          <a:p>
            <a:r>
              <a:rPr lang="en-GB" dirty="0" smtClean="0"/>
              <a:t>Always some CO</a:t>
            </a:r>
            <a:r>
              <a:rPr lang="en-GB" sz="1600" b="1" dirty="0" smtClean="0"/>
              <a:t>2   </a:t>
            </a:r>
            <a:r>
              <a:rPr lang="en-GB" sz="3500" dirty="0" smtClean="0"/>
              <a:t>if massaging less than 30mins</a:t>
            </a:r>
          </a:p>
          <a:p>
            <a:endParaRPr lang="en-GB" sz="3500" dirty="0"/>
          </a:p>
          <a:p>
            <a:endParaRPr lang="en-GB" sz="3500" dirty="0" smtClean="0"/>
          </a:p>
          <a:p>
            <a:endParaRPr lang="en-GB" sz="3500" dirty="0" smtClean="0"/>
          </a:p>
          <a:p>
            <a:endParaRPr lang="en-GB" sz="3500" dirty="0" smtClean="0"/>
          </a:p>
          <a:p>
            <a:endParaRPr lang="en-GB" sz="1600" b="1" dirty="0"/>
          </a:p>
          <a:p>
            <a:r>
              <a:rPr lang="en-GB" b="1" dirty="0" smtClean="0"/>
              <a:t>Do not assume </a:t>
            </a:r>
            <a:r>
              <a:rPr lang="en-GB" b="1" dirty="0"/>
              <a:t>that failure to </a:t>
            </a:r>
            <a:r>
              <a:rPr lang="en-GB" b="1" dirty="0" smtClean="0"/>
              <a:t>detect                       </a:t>
            </a:r>
            <a:r>
              <a:rPr lang="en-GB" b="1" dirty="0"/>
              <a:t>CO</a:t>
            </a:r>
            <a:r>
              <a:rPr lang="en-GB" sz="2200" b="1" dirty="0"/>
              <a:t>2</a:t>
            </a:r>
            <a:r>
              <a:rPr lang="en-GB" b="1" dirty="0"/>
              <a:t> </a:t>
            </a:r>
            <a:r>
              <a:rPr lang="en-GB" b="1" dirty="0" smtClean="0"/>
              <a:t>is because </a:t>
            </a:r>
            <a:r>
              <a:rPr lang="en-GB" b="1" dirty="0"/>
              <a:t>of cardiac </a:t>
            </a:r>
            <a:r>
              <a:rPr lang="en-GB" b="1" dirty="0" smtClean="0"/>
              <a:t>arrest</a:t>
            </a:r>
          </a:p>
          <a:p>
            <a:pPr marL="0" indent="0">
              <a:buNone/>
            </a:pPr>
            <a:endParaRPr lang="en-GB" b="1" dirty="0" smtClean="0"/>
          </a:p>
          <a:p>
            <a:r>
              <a:rPr lang="en-GB" dirty="0" smtClean="0"/>
              <a:t>Most manufacturers make </a:t>
            </a:r>
          </a:p>
          <a:p>
            <a:pPr>
              <a:buNone/>
            </a:pPr>
            <a:r>
              <a:rPr lang="en-GB" dirty="0" smtClean="0"/>
              <a:t>	defibrillators with capnography</a:t>
            </a:r>
          </a:p>
          <a:p>
            <a:pPr>
              <a:buNone/>
            </a:pPr>
            <a:endParaRPr lang="en-US" b="1"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8224" y="4581128"/>
            <a:ext cx="2102787" cy="19442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465" y="2132856"/>
            <a:ext cx="4865687"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GB" dirty="0" smtClean="0"/>
              <a:t>Capnography in Neonatal Resuscitation</a:t>
            </a:r>
            <a:endParaRPr lang="en-US" dirty="0"/>
          </a:p>
        </p:txBody>
      </p:sp>
      <p:sp>
        <p:nvSpPr>
          <p:cNvPr id="3" name="Content Placeholder 2"/>
          <p:cNvSpPr>
            <a:spLocks noGrp="1"/>
          </p:cNvSpPr>
          <p:nvPr>
            <p:ph idx="1"/>
          </p:nvPr>
        </p:nvSpPr>
        <p:spPr>
          <a:xfrm>
            <a:off x="457200" y="1600200"/>
            <a:ext cx="8472518" cy="5043510"/>
          </a:xfrm>
        </p:spPr>
        <p:txBody>
          <a:bodyPr>
            <a:normAutofit fontScale="92500"/>
          </a:bodyPr>
          <a:lstStyle/>
          <a:p>
            <a:r>
              <a:rPr lang="en-GB" dirty="0" smtClean="0"/>
              <a:t>Confirms tube placement in very low birth wt</a:t>
            </a:r>
          </a:p>
          <a:p>
            <a:r>
              <a:rPr lang="en-GB" dirty="0" smtClean="0"/>
              <a:t>In attempted intubations of 40 neonates it correctly identified 40 tracheal and 11 oesophageal </a:t>
            </a:r>
          </a:p>
          <a:p>
            <a:endParaRPr lang="en-GB" dirty="0" smtClean="0"/>
          </a:p>
          <a:p>
            <a:endParaRPr lang="en-GB" dirty="0" smtClean="0"/>
          </a:p>
          <a:p>
            <a:endParaRPr lang="en-GB" dirty="0" smtClean="0"/>
          </a:p>
          <a:p>
            <a:pPr>
              <a:buNone/>
            </a:pPr>
            <a:r>
              <a:rPr lang="en-US" sz="3000" b="1" dirty="0" smtClean="0">
                <a:solidFill>
                  <a:srgbClr val="FF0000"/>
                </a:solidFill>
              </a:rPr>
              <a:t>	</a:t>
            </a:r>
            <a:r>
              <a:rPr lang="en-US" sz="2600" b="1" dirty="0" smtClean="0">
                <a:solidFill>
                  <a:srgbClr val="FF0000"/>
                </a:solidFill>
              </a:rPr>
              <a:t>Salthe J et al, Capnography rapidly confirmed correct endotracheal tube placement during resuscitation of extremely low birthweight babies (&lt; 1000 g). Acta Anaesthesiologica Scandinavica 2006; 50: 1033–6.</a:t>
            </a:r>
            <a:r>
              <a:rPr lang="en-US" sz="2600" dirty="0" smtClean="0"/>
              <a:t> </a:t>
            </a:r>
            <a:endParaRPr lang="en-US" sz="2600" dirty="0"/>
          </a:p>
        </p:txBody>
      </p:sp>
      <p:pic>
        <p:nvPicPr>
          <p:cNvPr id="16386" name="Picture 2"/>
          <p:cNvPicPr>
            <a:picLocks noChangeAspect="1" noChangeArrowheads="1"/>
          </p:cNvPicPr>
          <p:nvPr/>
        </p:nvPicPr>
        <p:blipFill>
          <a:blip r:embed="rId2" cstate="print"/>
          <a:srcRect/>
          <a:stretch>
            <a:fillRect/>
          </a:stretch>
        </p:blipFill>
        <p:spPr bwMode="auto">
          <a:xfrm>
            <a:off x="1785930" y="3271846"/>
            <a:ext cx="1714500" cy="1371600"/>
          </a:xfrm>
          <a:prstGeom prst="rect">
            <a:avLst/>
          </a:prstGeom>
          <a:noFill/>
          <a:ln w="9525">
            <a:noFill/>
            <a:miter lim="800000"/>
            <a:headEnd/>
            <a:tailEnd/>
          </a:ln>
        </p:spPr>
      </p:pic>
      <p:pic>
        <p:nvPicPr>
          <p:cNvPr id="16387" name="Picture 3"/>
          <p:cNvPicPr>
            <a:picLocks noChangeAspect="1" noChangeArrowheads="1"/>
          </p:cNvPicPr>
          <p:nvPr/>
        </p:nvPicPr>
        <p:blipFill>
          <a:blip r:embed="rId3" cstate="print"/>
          <a:srcRect/>
          <a:stretch>
            <a:fillRect/>
          </a:stretch>
        </p:blipFill>
        <p:spPr bwMode="auto">
          <a:xfrm>
            <a:off x="5257820" y="3343282"/>
            <a:ext cx="2171700" cy="1085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on the Post op Wards</a:t>
            </a:r>
            <a:endParaRPr lang="en-US" dirty="0"/>
          </a:p>
        </p:txBody>
      </p:sp>
      <p:sp>
        <p:nvSpPr>
          <p:cNvPr id="3" name="Content Placeholder 2"/>
          <p:cNvSpPr>
            <a:spLocks noGrp="1"/>
          </p:cNvSpPr>
          <p:nvPr>
            <p:ph idx="1"/>
          </p:nvPr>
        </p:nvSpPr>
        <p:spPr>
          <a:xfrm>
            <a:off x="457200" y="1600200"/>
            <a:ext cx="8401080" cy="4829196"/>
          </a:xfrm>
        </p:spPr>
        <p:txBody>
          <a:bodyPr>
            <a:normAutofit/>
          </a:bodyPr>
          <a:lstStyle/>
          <a:p>
            <a:r>
              <a:rPr lang="en-GB" dirty="0" smtClean="0"/>
              <a:t>In US study monitoring patients with PCA, respiratory  depression has been found to be higher than previously reported</a:t>
            </a:r>
          </a:p>
          <a:p>
            <a:r>
              <a:rPr lang="en-GB" dirty="0" smtClean="0"/>
              <a:t>Anaesthesia Patient Safety Foundation (APSF) has recently  said </a:t>
            </a:r>
            <a:r>
              <a:rPr lang="en-GB" b="1" i="1" dirty="0" smtClean="0"/>
              <a:t>“No Patient shall be harmed by Opioid induced respiratory depression”</a:t>
            </a:r>
          </a:p>
          <a:p>
            <a:r>
              <a:rPr lang="en-GB" dirty="0" smtClean="0"/>
              <a:t>Recommends Capnography as best monitor to do this </a:t>
            </a:r>
          </a:p>
          <a:p>
            <a:r>
              <a:rPr lang="en-GB" dirty="0" smtClean="0"/>
              <a:t>Capnography is best resp rate monitor available</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normAutofit/>
          </a:bodyPr>
          <a:lstStyle/>
          <a:p>
            <a:r>
              <a:rPr lang="en-GB" dirty="0" smtClean="0"/>
              <a:t>Capnography in Emergency Dept </a:t>
            </a:r>
          </a:p>
        </p:txBody>
      </p:sp>
      <p:sp>
        <p:nvSpPr>
          <p:cNvPr id="3" name="Content Placeholder 2"/>
          <p:cNvSpPr>
            <a:spLocks noGrp="1"/>
          </p:cNvSpPr>
          <p:nvPr>
            <p:ph idx="1"/>
          </p:nvPr>
        </p:nvSpPr>
        <p:spPr>
          <a:xfrm>
            <a:off x="179388" y="1431925"/>
            <a:ext cx="8964612" cy="4997450"/>
          </a:xfrm>
        </p:spPr>
        <p:txBody>
          <a:bodyPr>
            <a:normAutofit fontScale="92500" lnSpcReduction="10000"/>
          </a:bodyPr>
          <a:lstStyle/>
          <a:p>
            <a:pPr>
              <a:buFont typeface="Arial" pitchFamily="34" charset="0"/>
              <a:buNone/>
              <a:defRPr/>
            </a:pPr>
            <a:r>
              <a:rPr lang="en-GB" sz="2800" dirty="0" smtClean="0"/>
              <a:t>				   </a:t>
            </a:r>
            <a:r>
              <a:rPr lang="en-GB" sz="2800" b="1" dirty="0" smtClean="0"/>
              <a:t>Anaesthesia        ICU         Emergency Dept </a:t>
            </a:r>
          </a:p>
          <a:p>
            <a:pPr>
              <a:buFont typeface="Arial" pitchFamily="34" charset="0"/>
              <a:buNone/>
              <a:defRPr/>
            </a:pPr>
            <a:r>
              <a:rPr lang="en-GB" sz="2800" dirty="0" smtClean="0"/>
              <a:t>Death			            16	          18	        4</a:t>
            </a:r>
          </a:p>
          <a:p>
            <a:pPr>
              <a:buFont typeface="Arial" pitchFamily="34" charset="0"/>
              <a:buNone/>
              <a:defRPr/>
            </a:pPr>
            <a:r>
              <a:rPr lang="en-GB" sz="2800" dirty="0" smtClean="0"/>
              <a:t>Death + Brain Damage         18	          22 	        1</a:t>
            </a:r>
          </a:p>
          <a:p>
            <a:pPr>
              <a:buFont typeface="Arial" pitchFamily="34" charset="0"/>
              <a:buNone/>
              <a:defRPr/>
            </a:pPr>
            <a:r>
              <a:rPr lang="en-GB" sz="2800" dirty="0" smtClean="0"/>
              <a:t>Denominator      	           2.9m*	       48,000**	    20,000***</a:t>
            </a:r>
          </a:p>
          <a:p>
            <a:pPr>
              <a:buFont typeface="Arial" pitchFamily="34" charset="0"/>
              <a:buNone/>
              <a:defRPr/>
            </a:pPr>
            <a:endParaRPr lang="en-GB" sz="2800" dirty="0" smtClean="0"/>
          </a:p>
          <a:p>
            <a:pPr>
              <a:buFont typeface="Arial" pitchFamily="34" charset="0"/>
              <a:buNone/>
              <a:defRPr/>
            </a:pPr>
            <a:r>
              <a:rPr lang="en-GB" sz="2800" b="1" dirty="0" smtClean="0"/>
              <a:t>Incidence Death	     1:180,000	      1:2,700	     1:5,000</a:t>
            </a:r>
          </a:p>
          <a:p>
            <a:pPr>
              <a:buFont typeface="Arial" pitchFamily="34" charset="0"/>
              <a:buNone/>
              <a:defRPr/>
            </a:pPr>
            <a:r>
              <a:rPr lang="en-GB" sz="2800" dirty="0" smtClean="0">
                <a:solidFill>
                  <a:srgbClr val="0070C0"/>
                </a:solidFill>
              </a:rPr>
              <a:t>Relative Death Rate	              1	         x 67	         x 36	   </a:t>
            </a:r>
            <a:endParaRPr lang="en-GB" sz="2800" dirty="0">
              <a:solidFill>
                <a:srgbClr val="0070C0"/>
              </a:solidFill>
            </a:endParaRPr>
          </a:p>
          <a:p>
            <a:pPr>
              <a:buFont typeface="Arial" pitchFamily="34" charset="0"/>
              <a:buNone/>
              <a:defRPr/>
            </a:pPr>
            <a:r>
              <a:rPr lang="en-GB" sz="2800" dirty="0" smtClean="0">
                <a:solidFill>
                  <a:srgbClr val="0070C0"/>
                </a:solidFill>
              </a:rPr>
              <a:t>RR (Death + Brain Damage)  1	         x 70                 x 38</a:t>
            </a:r>
            <a:endParaRPr lang="en-GB" sz="2000" dirty="0" smtClean="0"/>
          </a:p>
          <a:p>
            <a:pPr>
              <a:buFont typeface="Arial" pitchFamily="34" charset="0"/>
              <a:buNone/>
              <a:defRPr/>
            </a:pPr>
            <a:endParaRPr lang="en-GB" sz="2000" dirty="0"/>
          </a:p>
          <a:p>
            <a:pPr>
              <a:buFont typeface="Arial" pitchFamily="34" charset="0"/>
              <a:buNone/>
              <a:defRPr/>
            </a:pPr>
            <a:r>
              <a:rPr lang="en-GB" sz="2000" dirty="0" smtClean="0"/>
              <a:t>*NAP4 Census</a:t>
            </a:r>
          </a:p>
          <a:p>
            <a:pPr>
              <a:buFont typeface="Arial" pitchFamily="34" charset="0"/>
              <a:buNone/>
              <a:defRPr/>
            </a:pPr>
            <a:r>
              <a:rPr lang="en-GB" sz="2000" dirty="0" smtClean="0"/>
              <a:t>**HES ICU data 2008/9</a:t>
            </a:r>
          </a:p>
          <a:p>
            <a:pPr>
              <a:buFont typeface="Arial" pitchFamily="34" charset="0"/>
              <a:buNone/>
              <a:defRPr/>
            </a:pPr>
            <a:r>
              <a:rPr lang="en-GB" sz="2000" dirty="0" smtClean="0"/>
              <a:t>*** Hopkinson/Benger EMJ 2010 </a:t>
            </a:r>
            <a:endParaRPr lang="en-GB" sz="2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GB" dirty="0" smtClean="0"/>
              <a:t>Capnography in Emergency Department</a:t>
            </a:r>
            <a:endParaRPr lang="en-US" dirty="0"/>
          </a:p>
        </p:txBody>
      </p:sp>
      <p:sp>
        <p:nvSpPr>
          <p:cNvPr id="3" name="Content Placeholder 2"/>
          <p:cNvSpPr>
            <a:spLocks noGrp="1"/>
          </p:cNvSpPr>
          <p:nvPr>
            <p:ph idx="1"/>
          </p:nvPr>
        </p:nvSpPr>
        <p:spPr/>
        <p:txBody>
          <a:bodyPr>
            <a:normAutofit lnSpcReduction="10000"/>
          </a:bodyPr>
          <a:lstStyle/>
          <a:p>
            <a:r>
              <a:rPr lang="en-GB" dirty="0" smtClean="0"/>
              <a:t>Essential safety monitor for airway</a:t>
            </a:r>
          </a:p>
          <a:p>
            <a:r>
              <a:rPr lang="en-GB" dirty="0" smtClean="0"/>
              <a:t>Available for resuscitation and CPR</a:t>
            </a:r>
          </a:p>
          <a:p>
            <a:r>
              <a:rPr lang="en-GB" dirty="0" smtClean="0"/>
              <a:t>Possible use in acute exacerbations of respiratory disease</a:t>
            </a:r>
          </a:p>
          <a:p>
            <a:r>
              <a:rPr lang="en-GB" dirty="0" smtClean="0"/>
              <a:t>Analysis of waveform</a:t>
            </a:r>
          </a:p>
          <a:p>
            <a:pPr>
              <a:buNone/>
            </a:pPr>
            <a:r>
              <a:rPr lang="en-GB" dirty="0" smtClean="0"/>
              <a:t>	is effort independent </a:t>
            </a:r>
          </a:p>
          <a:p>
            <a:pPr>
              <a:buNone/>
            </a:pPr>
            <a:r>
              <a:rPr lang="en-GB" dirty="0" smtClean="0"/>
              <a:t>	and continuous </a:t>
            </a:r>
          </a:p>
          <a:p>
            <a:pPr>
              <a:buNone/>
            </a:pPr>
            <a:r>
              <a:rPr lang="en-GB" dirty="0" smtClean="0"/>
              <a:t>	compared to peak flow</a:t>
            </a:r>
          </a:p>
          <a:p>
            <a:endParaRPr lang="en-US" dirty="0"/>
          </a:p>
        </p:txBody>
      </p:sp>
      <p:pic>
        <p:nvPicPr>
          <p:cNvPr id="4" name="Content Placeholder 4" descr="capnography 1146008184_waveformcopd.jpg"/>
          <p:cNvPicPr>
            <a:picLocks noChangeAspect="1"/>
          </p:cNvPicPr>
          <p:nvPr/>
        </p:nvPicPr>
        <p:blipFill>
          <a:blip r:embed="rId2" cstate="print"/>
          <a:stretch>
            <a:fillRect/>
          </a:stretch>
        </p:blipFill>
        <p:spPr>
          <a:xfrm>
            <a:off x="4786314" y="3438542"/>
            <a:ext cx="4260003" cy="2705102"/>
          </a:xfrm>
          <a:prstGeom prst="rect">
            <a:avLst/>
          </a:prstGeom>
        </p:spPr>
      </p:pic>
      <p:pic>
        <p:nvPicPr>
          <p:cNvPr id="18434" name="Picture 2"/>
          <p:cNvPicPr>
            <a:picLocks noChangeAspect="1" noChangeArrowheads="1"/>
          </p:cNvPicPr>
          <p:nvPr/>
        </p:nvPicPr>
        <p:blipFill>
          <a:blip r:embed="rId3" cstate="print"/>
          <a:srcRect/>
          <a:stretch>
            <a:fillRect/>
          </a:stretch>
        </p:blipFill>
        <p:spPr bwMode="auto">
          <a:xfrm>
            <a:off x="7108057" y="1738306"/>
            <a:ext cx="1678785" cy="1119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GB" dirty="0" smtClean="0"/>
              <a:t>Capnography in Respiratory Medicine</a:t>
            </a:r>
            <a:endParaRPr lang="en-US" dirty="0"/>
          </a:p>
        </p:txBody>
      </p:sp>
      <p:sp>
        <p:nvSpPr>
          <p:cNvPr id="3" name="Content Placeholder 2"/>
          <p:cNvSpPr>
            <a:spLocks noGrp="1"/>
          </p:cNvSpPr>
          <p:nvPr>
            <p:ph idx="1"/>
          </p:nvPr>
        </p:nvSpPr>
        <p:spPr/>
        <p:txBody>
          <a:bodyPr/>
          <a:lstStyle/>
          <a:p>
            <a:r>
              <a:rPr lang="en-GB" dirty="0" smtClean="0"/>
              <a:t>British Thoracic Society Guidelines for Emergency Oxygen Therapy recommends respiratory rate as single best predictor of severe illness in a breathless patient.</a:t>
            </a:r>
          </a:p>
          <a:p>
            <a:r>
              <a:rPr lang="en-GB" dirty="0" smtClean="0"/>
              <a:t>Capnography is best way to measure and record and monitor this </a:t>
            </a:r>
            <a:endParaRPr lang="en-US" dirty="0"/>
          </a:p>
        </p:txBody>
      </p:sp>
      <p:pic>
        <p:nvPicPr>
          <p:cNvPr id="17410" name="Picture 2"/>
          <p:cNvPicPr>
            <a:picLocks noChangeAspect="1" noChangeArrowheads="1"/>
          </p:cNvPicPr>
          <p:nvPr/>
        </p:nvPicPr>
        <p:blipFill>
          <a:blip r:embed="rId2" cstate="print"/>
          <a:srcRect/>
          <a:stretch>
            <a:fillRect/>
          </a:stretch>
        </p:blipFill>
        <p:spPr bwMode="auto">
          <a:xfrm>
            <a:off x="5929322" y="4357694"/>
            <a:ext cx="1500198" cy="2172701"/>
          </a:xfrm>
          <a:prstGeom prst="rect">
            <a:avLst/>
          </a:prstGeom>
          <a:noFill/>
          <a:ln w="9525">
            <a:noFill/>
            <a:miter lim="800000"/>
            <a:headEnd/>
            <a:tailEnd/>
          </a:ln>
        </p:spPr>
      </p:pic>
      <p:pic>
        <p:nvPicPr>
          <p:cNvPr id="17411" name="Picture 3"/>
          <p:cNvPicPr>
            <a:picLocks noChangeAspect="1" noChangeArrowheads="1"/>
          </p:cNvPicPr>
          <p:nvPr/>
        </p:nvPicPr>
        <p:blipFill>
          <a:blip r:embed="rId3" cstate="print"/>
          <a:srcRect/>
          <a:stretch>
            <a:fillRect/>
          </a:stretch>
        </p:blipFill>
        <p:spPr bwMode="auto">
          <a:xfrm rot="176336">
            <a:off x="2928926" y="4857760"/>
            <a:ext cx="1114425" cy="158115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Capnography in Fibreoptic intubation </a:t>
            </a:r>
            <a:endParaRPr lang="en-US" dirty="0"/>
          </a:p>
        </p:txBody>
      </p:sp>
      <p:pic>
        <p:nvPicPr>
          <p:cNvPr id="15364" name="Picture 4"/>
          <p:cNvPicPr>
            <a:picLocks noChangeAspect="1" noChangeArrowheads="1"/>
          </p:cNvPicPr>
          <p:nvPr/>
        </p:nvPicPr>
        <p:blipFill>
          <a:blip r:embed="rId2" cstate="print"/>
          <a:srcRect/>
          <a:stretch>
            <a:fillRect/>
          </a:stretch>
        </p:blipFill>
        <p:spPr bwMode="auto">
          <a:xfrm>
            <a:off x="4572000" y="1928802"/>
            <a:ext cx="3678963" cy="2652726"/>
          </a:xfrm>
          <a:prstGeom prst="rect">
            <a:avLst/>
          </a:prstGeom>
          <a:solidFill>
            <a:srgbClr val="000000">
              <a:shade val="95000"/>
            </a:srgbClr>
          </a:solidFill>
          <a:ln w="9525" cap="sq">
            <a:solidFill>
              <a:srgbClr val="000000"/>
            </a:solidFill>
            <a:miter lim="800000"/>
          </a:ln>
          <a:effectLst>
            <a:outerShdw blurRad="254000" dist="190500" dir="2700000" sy="90000" algn="bl" rotWithShape="0">
              <a:srgbClr val="000000">
                <a:alpha val="40000"/>
              </a:srgbClr>
            </a:outerShdw>
          </a:effectLst>
        </p:spPr>
      </p:pic>
      <p:pic>
        <p:nvPicPr>
          <p:cNvPr id="15365" name="Picture 5"/>
          <p:cNvPicPr>
            <a:picLocks noChangeAspect="1" noChangeArrowheads="1"/>
          </p:cNvPicPr>
          <p:nvPr/>
        </p:nvPicPr>
        <p:blipFill>
          <a:blip r:embed="rId3" cstate="print"/>
          <a:srcRect/>
          <a:stretch>
            <a:fillRect/>
          </a:stretch>
        </p:blipFill>
        <p:spPr bwMode="auto">
          <a:xfrm>
            <a:off x="2000232" y="4929198"/>
            <a:ext cx="1219200" cy="971550"/>
          </a:xfrm>
          <a:prstGeom prst="rect">
            <a:avLst/>
          </a:prstGeom>
          <a:noFill/>
          <a:ln w="9525">
            <a:noFill/>
            <a:miter lim="800000"/>
            <a:headEnd/>
            <a:tailEnd/>
          </a:ln>
        </p:spPr>
      </p:pic>
      <p:pic>
        <p:nvPicPr>
          <p:cNvPr id="15366" name="Picture 6"/>
          <p:cNvPicPr>
            <a:picLocks noChangeAspect="1" noChangeArrowheads="1"/>
          </p:cNvPicPr>
          <p:nvPr/>
        </p:nvPicPr>
        <p:blipFill>
          <a:blip r:embed="rId4" cstate="print"/>
          <a:srcRect/>
          <a:stretch>
            <a:fillRect/>
          </a:stretch>
        </p:blipFill>
        <p:spPr bwMode="auto">
          <a:xfrm>
            <a:off x="5857884" y="5000636"/>
            <a:ext cx="2376491" cy="1580306"/>
          </a:xfrm>
          <a:prstGeom prst="rect">
            <a:avLst/>
          </a:prstGeom>
          <a:noFill/>
          <a:ln w="9525">
            <a:noFill/>
            <a:miter lim="800000"/>
            <a:headEnd/>
            <a:tailEnd/>
          </a:ln>
        </p:spPr>
      </p:pic>
      <p:pic>
        <p:nvPicPr>
          <p:cNvPr id="15367" name="Picture 7"/>
          <p:cNvPicPr>
            <a:picLocks noChangeAspect="1" noChangeArrowheads="1"/>
          </p:cNvPicPr>
          <p:nvPr/>
        </p:nvPicPr>
        <p:blipFill>
          <a:blip r:embed="rId5" cstate="print"/>
          <a:srcRect/>
          <a:stretch>
            <a:fillRect/>
          </a:stretch>
        </p:blipFill>
        <p:spPr bwMode="auto">
          <a:xfrm>
            <a:off x="357158" y="1571612"/>
            <a:ext cx="3843358" cy="270236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in US Courts</a:t>
            </a:r>
            <a:endParaRPr lang="en-GB" dirty="0"/>
          </a:p>
        </p:txBody>
      </p:sp>
      <p:sp>
        <p:nvSpPr>
          <p:cNvPr id="3" name="Content Placeholder 2"/>
          <p:cNvSpPr>
            <a:spLocks noGrp="1"/>
          </p:cNvSpPr>
          <p:nvPr>
            <p:ph idx="1"/>
          </p:nvPr>
        </p:nvSpPr>
        <p:spPr>
          <a:xfrm>
            <a:off x="421704" y="1268760"/>
            <a:ext cx="8686800" cy="4525963"/>
          </a:xfrm>
        </p:spPr>
        <p:txBody>
          <a:bodyPr/>
          <a:lstStyle/>
          <a:p>
            <a:r>
              <a:rPr lang="en-GB" dirty="0" smtClean="0"/>
              <a:t>When a Paramedic was questioned, the discussion turned to </a:t>
            </a:r>
            <a:r>
              <a:rPr lang="en-GB" b="1" dirty="0" smtClean="0"/>
              <a:t>capnography</a:t>
            </a:r>
          </a:p>
          <a:p>
            <a:pPr marL="0" indent="0">
              <a:buNone/>
            </a:pPr>
            <a:r>
              <a:rPr lang="en-GB" dirty="0" smtClean="0"/>
              <a:t>    ...I assure you it has nothing to do with</a:t>
            </a:r>
          </a:p>
          <a:p>
            <a:pPr>
              <a:buNone/>
            </a:pPr>
            <a:r>
              <a:rPr lang="en-GB" dirty="0" smtClean="0"/>
              <a:t>  </a:t>
            </a:r>
            <a:r>
              <a:rPr lang="en-GB" b="1" dirty="0" smtClean="0"/>
              <a:t>"cat pornography"</a:t>
            </a:r>
            <a:endParaRPr lang="en-GB" b="1" dirty="0"/>
          </a:p>
        </p:txBody>
      </p:sp>
      <p:pic>
        <p:nvPicPr>
          <p:cNvPr id="2053"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89710" y="3573016"/>
            <a:ext cx="5718794" cy="3225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52083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Capnography - the future</a:t>
            </a:r>
            <a:endParaRPr lang="en-US" dirty="0"/>
          </a:p>
        </p:txBody>
      </p:sp>
      <p:sp>
        <p:nvSpPr>
          <p:cNvPr id="3" name="Content Placeholder 2"/>
          <p:cNvSpPr>
            <a:spLocks noGrp="1"/>
          </p:cNvSpPr>
          <p:nvPr>
            <p:ph idx="1"/>
          </p:nvPr>
        </p:nvSpPr>
        <p:spPr>
          <a:xfrm>
            <a:off x="457200" y="1600200"/>
            <a:ext cx="8229600" cy="4981422"/>
          </a:xfrm>
        </p:spPr>
        <p:txBody>
          <a:bodyPr>
            <a:normAutofit fontScale="85000" lnSpcReduction="10000"/>
          </a:bodyPr>
          <a:lstStyle/>
          <a:p>
            <a:r>
              <a:rPr lang="en-GB" dirty="0" smtClean="0"/>
              <a:t>Use in theatre using breathing filters without ports</a:t>
            </a:r>
          </a:p>
          <a:p>
            <a:r>
              <a:rPr lang="en-GB" dirty="0" smtClean="0"/>
              <a:t>Continuous capnography on every intubated patient in ICU including tracheostomies</a:t>
            </a:r>
          </a:p>
          <a:p>
            <a:r>
              <a:rPr lang="en-GB" dirty="0" smtClean="0"/>
              <a:t>All Recovery bays equipped with capnography and it used on intubated/ LMA patients</a:t>
            </a:r>
          </a:p>
          <a:p>
            <a:r>
              <a:rPr lang="en-GB" dirty="0" smtClean="0"/>
              <a:t>All patients having sedation </a:t>
            </a:r>
          </a:p>
          <a:p>
            <a:r>
              <a:rPr lang="en-GB" dirty="0" smtClean="0"/>
              <a:t>Selected post op patients on Wards</a:t>
            </a:r>
          </a:p>
          <a:p>
            <a:r>
              <a:rPr lang="en-GB" dirty="0" smtClean="0"/>
              <a:t>Use at every resuscitation and all                           modern Defibrillators to include it</a:t>
            </a:r>
          </a:p>
          <a:p>
            <a:r>
              <a:rPr lang="en-GB" dirty="0" smtClean="0"/>
              <a:t>Use at neonatal resuscitations</a:t>
            </a:r>
          </a:p>
          <a:p>
            <a:r>
              <a:rPr lang="en-GB" dirty="0" smtClean="0"/>
              <a:t>Use at fibreoptic intubations </a:t>
            </a:r>
          </a:p>
          <a:p>
            <a:endParaRPr lang="en-US" dirty="0"/>
          </a:p>
        </p:txBody>
      </p:sp>
      <p:pic>
        <p:nvPicPr>
          <p:cNvPr id="4"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432" t="14061" r="21745"/>
          <a:stretch/>
        </p:blipFill>
        <p:spPr bwMode="auto">
          <a:xfrm rot="364077">
            <a:off x="6236781" y="3554039"/>
            <a:ext cx="2232248" cy="300575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214422"/>
            <a:ext cx="9144000" cy="1470025"/>
          </a:xfrm>
        </p:spPr>
        <p:txBody>
          <a:bodyPr>
            <a:noAutofit/>
          </a:bodyPr>
          <a:lstStyle/>
          <a:p>
            <a:r>
              <a:rPr lang="en-GB" sz="8000" dirty="0" smtClean="0"/>
              <a:t>  Capnography  </a:t>
            </a:r>
            <a:br>
              <a:rPr lang="en-GB" sz="8000" dirty="0" smtClean="0"/>
            </a:br>
            <a:r>
              <a:rPr lang="en-GB" sz="8000" dirty="0" smtClean="0"/>
              <a:t>- the future</a:t>
            </a:r>
            <a:br>
              <a:rPr lang="en-GB" sz="8000" dirty="0" smtClean="0"/>
            </a:br>
            <a:r>
              <a:rPr lang="en-GB" sz="6600" b="1" dirty="0" smtClean="0"/>
              <a:t>You know it makes sense</a:t>
            </a:r>
            <a:endParaRPr lang="en-US" sz="6600" b="1" dirty="0"/>
          </a:p>
        </p:txBody>
      </p:sp>
      <p:sp>
        <p:nvSpPr>
          <p:cNvPr id="3" name="Subtitle 2"/>
          <p:cNvSpPr>
            <a:spLocks noGrp="1"/>
          </p:cNvSpPr>
          <p:nvPr>
            <p:ph type="subTitle" idx="1"/>
          </p:nvPr>
        </p:nvSpPr>
        <p:spPr>
          <a:xfrm>
            <a:off x="0" y="3886200"/>
            <a:ext cx="9144000" cy="1752600"/>
          </a:xfrm>
        </p:spPr>
        <p:txBody>
          <a:bodyPr>
            <a:noAutofit/>
          </a:bodyPr>
          <a:lstStyle/>
          <a:p>
            <a:r>
              <a:rPr lang="en-GB" sz="2400" dirty="0" smtClean="0"/>
              <a:t>Time </a:t>
            </a:r>
            <a:r>
              <a:rPr lang="en-GB" sz="2400" dirty="0"/>
              <a:t>for capnography – </a:t>
            </a:r>
            <a:r>
              <a:rPr lang="en-GB" sz="2400" dirty="0" smtClean="0"/>
              <a:t>everywhere.  </a:t>
            </a:r>
            <a:r>
              <a:rPr lang="en-GB" sz="2400" dirty="0"/>
              <a:t>D. K. </a:t>
            </a:r>
            <a:r>
              <a:rPr lang="en-GB" sz="2400" dirty="0" smtClean="0"/>
              <a:t>Whitaker</a:t>
            </a:r>
          </a:p>
          <a:p>
            <a:r>
              <a:rPr lang="en-GB" sz="2400" dirty="0" smtClean="0"/>
              <a:t>  </a:t>
            </a:r>
            <a:r>
              <a:rPr lang="en-GB" sz="2400" i="1" dirty="0" smtClean="0"/>
              <a:t>Anaesthesia </a:t>
            </a:r>
            <a:r>
              <a:rPr lang="en-GB" sz="2400" dirty="0" smtClean="0"/>
              <a:t>  </a:t>
            </a:r>
            <a:r>
              <a:rPr lang="en-GB" sz="2400" dirty="0"/>
              <a:t>Volume 66, Issue 7, July 2011, Pages: </a:t>
            </a:r>
            <a:r>
              <a:rPr lang="en-GB" sz="2400" dirty="0" smtClean="0"/>
              <a:t>544–549</a:t>
            </a:r>
          </a:p>
          <a:p>
            <a:r>
              <a:rPr lang="en-GB" sz="2400" dirty="0" smtClean="0"/>
              <a:t> </a:t>
            </a:r>
          </a:p>
          <a:p>
            <a:r>
              <a:rPr lang="en-GB" sz="2400" dirty="0" smtClean="0"/>
              <a:t> </a:t>
            </a:r>
            <a:r>
              <a:rPr lang="en-GB" sz="2400" dirty="0" smtClean="0">
                <a:hlinkClick r:id="rId2"/>
              </a:rPr>
              <a:t>whitaker2000@gmail.com</a:t>
            </a:r>
            <a:r>
              <a:rPr lang="en-GB" sz="2400" dirty="0" smtClean="0"/>
              <a:t> </a:t>
            </a:r>
          </a:p>
        </p:txBody>
      </p:sp>
      <p:pic>
        <p:nvPicPr>
          <p:cNvPr id="2050" name="Picture 2"/>
          <p:cNvPicPr>
            <a:picLocks noChangeAspect="1" noChangeArrowheads="1"/>
          </p:cNvPicPr>
          <p:nvPr/>
        </p:nvPicPr>
        <p:blipFill>
          <a:blip r:embed="rId3" cstate="print"/>
          <a:srcRect/>
          <a:stretch>
            <a:fillRect/>
          </a:stretch>
        </p:blipFill>
        <p:spPr bwMode="auto">
          <a:xfrm>
            <a:off x="4405338" y="5810272"/>
            <a:ext cx="3810000" cy="76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11663</TotalTime>
  <Words>1087</Words>
  <Application>Microsoft Office PowerPoint</Application>
  <PresentationFormat>On-screen Show (4:3)</PresentationFormat>
  <Paragraphs>255</Paragraphs>
  <Slides>38</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0" baseType="lpstr">
      <vt:lpstr>Office Theme</vt:lpstr>
      <vt:lpstr>Acrobat Document</vt:lpstr>
      <vt:lpstr>  Capnography   - the future</vt:lpstr>
      <vt:lpstr>Capnography – the past</vt:lpstr>
      <vt:lpstr>Capnography – the past</vt:lpstr>
      <vt:lpstr>Recommendations for Capnography</vt:lpstr>
      <vt:lpstr>Capnography in Theatre</vt:lpstr>
      <vt:lpstr>Capnography in Theatre</vt:lpstr>
      <vt:lpstr>Capnography in Theatre</vt:lpstr>
      <vt:lpstr>Capnography in Theatre</vt:lpstr>
      <vt:lpstr>Capnography in Intensive Care</vt:lpstr>
      <vt:lpstr>Capnography in Recovery (PACU)</vt:lpstr>
      <vt:lpstr>Capnography in Recovery (PACU)</vt:lpstr>
      <vt:lpstr>Capnography in Recovery (PACU)</vt:lpstr>
      <vt:lpstr>Capnography in Recovery (PACU)</vt:lpstr>
      <vt:lpstr>Capnography in Recovery (PACU)</vt:lpstr>
      <vt:lpstr>Capnography in Recovery (PACU)</vt:lpstr>
      <vt:lpstr>Capnography in Recovery (PACU)</vt:lpstr>
      <vt:lpstr>Capnography in Recovery (PACU)</vt:lpstr>
      <vt:lpstr>Capnography in Recovery (PACU)</vt:lpstr>
      <vt:lpstr>Capnography in Recovery (PACU)</vt:lpstr>
      <vt:lpstr>Capnography in Sedation</vt:lpstr>
      <vt:lpstr>Capnography in Sedation</vt:lpstr>
      <vt:lpstr>Capnography in Sedation</vt:lpstr>
      <vt:lpstr>Capnography in Sedation</vt:lpstr>
      <vt:lpstr>Capnography in Gastroscopy </vt:lpstr>
      <vt:lpstr>Capnography in Gastroscopy </vt:lpstr>
      <vt:lpstr>Capnography in Gastroscopy</vt:lpstr>
      <vt:lpstr>Capnography in Resuscitation </vt:lpstr>
      <vt:lpstr>Capnography in Resuscitation </vt:lpstr>
      <vt:lpstr>Capnography in Resuscitation</vt:lpstr>
      <vt:lpstr>Capnography in Neonatal Resuscitation</vt:lpstr>
      <vt:lpstr>Capnography on the Post op Wards</vt:lpstr>
      <vt:lpstr>Capnography in Emergency Dept </vt:lpstr>
      <vt:lpstr>Capnography in Emergency Department</vt:lpstr>
      <vt:lpstr>Capnography in Respiratory Medicine</vt:lpstr>
      <vt:lpstr>Capnography in Fibreoptic intubation </vt:lpstr>
      <vt:lpstr>Capnography in US Courts</vt:lpstr>
      <vt:lpstr>Capnography - the future</vt:lpstr>
      <vt:lpstr>  Capnography   - the future You know it makes sense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Capnography  - the future</dc:title>
  <dc:creator>davidw</dc:creator>
  <cp:lastModifiedBy>Capnoman</cp:lastModifiedBy>
  <cp:revision>84</cp:revision>
  <dcterms:created xsi:type="dcterms:W3CDTF">2011-10-28T20:27:51Z</dcterms:created>
  <dcterms:modified xsi:type="dcterms:W3CDTF">2014-02-18T03:06:11Z</dcterms:modified>
</cp:coreProperties>
</file>