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91" r:id="rId4"/>
    <p:sldId id="257" r:id="rId5"/>
    <p:sldId id="258" r:id="rId6"/>
    <p:sldId id="259" r:id="rId7"/>
    <p:sldId id="260" r:id="rId8"/>
    <p:sldId id="261" r:id="rId9"/>
    <p:sldId id="269" r:id="rId10"/>
    <p:sldId id="268" r:id="rId11"/>
    <p:sldId id="262" r:id="rId12"/>
    <p:sldId id="270" r:id="rId13"/>
    <p:sldId id="263" r:id="rId14"/>
    <p:sldId id="285" r:id="rId15"/>
    <p:sldId id="271" r:id="rId16"/>
    <p:sldId id="286" r:id="rId17"/>
    <p:sldId id="287" r:id="rId18"/>
    <p:sldId id="288" r:id="rId19"/>
    <p:sldId id="282" r:id="rId20"/>
    <p:sldId id="289" r:id="rId21"/>
    <p:sldId id="292" r:id="rId22"/>
    <p:sldId id="272" r:id="rId23"/>
    <p:sldId id="273" r:id="rId24"/>
    <p:sldId id="274" r:id="rId25"/>
    <p:sldId id="275" r:id="rId26"/>
    <p:sldId id="267" r:id="rId27"/>
    <p:sldId id="294" r:id="rId28"/>
    <p:sldId id="293" r:id="rId29"/>
    <p:sldId id="295" r:id="rId30"/>
    <p:sldId id="300" r:id="rId31"/>
    <p:sldId id="296" r:id="rId32"/>
    <p:sldId id="301" r:id="rId33"/>
    <p:sldId id="297" r:id="rId34"/>
    <p:sldId id="304" r:id="rId35"/>
    <p:sldId id="298" r:id="rId36"/>
    <p:sldId id="303" r:id="rId37"/>
    <p:sldId id="299" r:id="rId38"/>
    <p:sldId id="30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sZ6BBkEsmVlV+75HzF9Haw==" hashData="vU01hqfyYjmqM1JpZvC7te1hAH4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F5DF1-D12F-4428-BE0F-8B26F51FEB1B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145D8-82E4-4508-9B55-B41C94F3D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outside/sedation.htm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603375"/>
          </a:xfrm>
        </p:spPr>
        <p:txBody>
          <a:bodyPr>
            <a:normAutofit/>
          </a:bodyPr>
          <a:lstStyle/>
          <a:p>
            <a:r>
              <a:rPr lang="en-US" dirty="0" smtClean="0"/>
              <a:t>Capnography During Sedation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Bhavani Shankar Kodali MD</a:t>
            </a:r>
          </a:p>
          <a:p>
            <a:r>
              <a:rPr lang="en-US" dirty="0" smtClean="0"/>
              <a:t>Associate Professor, Harvard Medical School,</a:t>
            </a:r>
          </a:p>
          <a:p>
            <a:r>
              <a:rPr lang="en-US" dirty="0" smtClean="0"/>
              <a:t>Vice Chair, Clinical Affairs</a:t>
            </a:r>
          </a:p>
          <a:p>
            <a:r>
              <a:rPr lang="en-US" dirty="0" smtClean="0"/>
              <a:t>Brigham and Women’s Hospital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Standards of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American Society of Anesthesiologists (ASA) and </a:t>
            </a:r>
            <a:r>
              <a:rPr lang="en-US" dirty="0" smtClean="0"/>
              <a:t>the Association </a:t>
            </a:r>
            <a:r>
              <a:rPr lang="en-US" dirty="0"/>
              <a:t>of </a:t>
            </a:r>
            <a:r>
              <a:rPr lang="en-US" dirty="0" err="1"/>
              <a:t>Anaesthestists</a:t>
            </a:r>
            <a:r>
              <a:rPr lang="en-US" dirty="0"/>
              <a:t> of Great Britain and Ireland (AAGBI) have revised standards in 2011 to monitor ventilation </a:t>
            </a:r>
            <a:r>
              <a:rPr lang="en-US" dirty="0" smtClean="0"/>
              <a:t>with </a:t>
            </a:r>
            <a:r>
              <a:rPr lang="en-US" dirty="0"/>
              <a:t>capnography for all procedural sedation cases requiring moderate to deep sedation.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3067068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were they introduced?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It is difficult to predict how an individual will respond to an administered sedative. </a:t>
            </a:r>
          </a:p>
          <a:p>
            <a:r>
              <a:rPr lang="en-US" dirty="0" smtClean="0"/>
              <a:t>Incidence of hypoxia is less if capnography was used to monitor ventilation.</a:t>
            </a:r>
          </a:p>
          <a:p>
            <a:r>
              <a:rPr lang="en-US" dirty="0" smtClean="0"/>
              <a:t>Capnography when used in conjunction with pulse oximetry and visual inspection of chest detected respiratory depression 17 times more often than without capnography.</a:t>
            </a:r>
          </a:p>
          <a:p>
            <a:r>
              <a:rPr lang="en-US" dirty="0" smtClean="0"/>
              <a:t>Capnography forewarns of impending hypoxia by about 5 to 240 seconds.</a:t>
            </a:r>
          </a:p>
          <a:p>
            <a:r>
              <a:rPr lang="en-US" dirty="0" smtClean="0"/>
              <a:t>Capnography triggers early intervention and decreases the incidence of oxygen desaturation. </a:t>
            </a:r>
          </a:p>
          <a:p>
            <a:r>
              <a:rPr lang="en-US" dirty="0"/>
              <a:t>Administration of supplemental oxygen delays the onset of desaturation following apnea and therefore relying on pulse </a:t>
            </a:r>
            <a:r>
              <a:rPr lang="en-US" dirty="0" smtClean="0"/>
              <a:t>oximetry </a:t>
            </a:r>
            <a:r>
              <a:rPr lang="en-US" dirty="0"/>
              <a:t>alone will delay </a:t>
            </a:r>
            <a:r>
              <a:rPr lang="en-US" dirty="0" smtClean="0"/>
              <a:t>intervention.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237088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 smtClean="0"/>
              <a:t>After reviewing this brief clinical concept, the clinician/nurse will understand the basic physiology of capnography.</a:t>
            </a:r>
          </a:p>
          <a:p>
            <a:r>
              <a:rPr lang="en-US" dirty="0" smtClean="0"/>
              <a:t>The clinician/nurse will be able to interpret capnography in monitoring ventilation during sedation more effectively and safely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PETCO</a:t>
            </a:r>
            <a:r>
              <a:rPr lang="en-US" b="1" baseline="-25000" dirty="0" smtClean="0"/>
              <a:t>2</a:t>
            </a:r>
            <a:r>
              <a:rPr lang="en-US" dirty="0" smtClean="0"/>
              <a:t>:  The maximum partial pressure of CO</a:t>
            </a:r>
            <a:r>
              <a:rPr lang="en-US" baseline="-25000" dirty="0" smtClean="0"/>
              <a:t>2</a:t>
            </a:r>
            <a:r>
              <a:rPr lang="en-US" dirty="0" smtClean="0"/>
              <a:t> at the end of a breath.  It is about 36- 40 mm Hg in healthy adults.</a:t>
            </a:r>
          </a:p>
          <a:p>
            <a:r>
              <a:rPr lang="en-US" b="1" dirty="0" smtClean="0"/>
              <a:t>PACO</a:t>
            </a:r>
            <a:r>
              <a:rPr lang="en-US" b="1" baseline="-25000" dirty="0" smtClean="0"/>
              <a:t>2</a:t>
            </a:r>
            <a:r>
              <a:rPr lang="en-US" dirty="0" smtClean="0"/>
              <a:t>: Partial pressure of CO</a:t>
            </a:r>
            <a:r>
              <a:rPr lang="en-US" baseline="-25000" dirty="0" smtClean="0"/>
              <a:t>2</a:t>
            </a:r>
            <a:r>
              <a:rPr lang="en-US" dirty="0" smtClean="0"/>
              <a:t> in the alveoli.</a:t>
            </a:r>
          </a:p>
          <a:p>
            <a:r>
              <a:rPr lang="en-US" b="1" dirty="0" smtClean="0"/>
              <a:t>Capnogram</a:t>
            </a:r>
            <a:r>
              <a:rPr lang="en-US" dirty="0" smtClean="0"/>
              <a:t>: A plot of PCO</a:t>
            </a:r>
            <a:r>
              <a:rPr lang="en-US" baseline="-25000" dirty="0" smtClean="0"/>
              <a:t>2</a:t>
            </a:r>
            <a:r>
              <a:rPr lang="en-US" dirty="0" smtClean="0"/>
              <a:t> versus time (time capnogram), or expired volume (volume capnogram). </a:t>
            </a:r>
            <a:r>
              <a:rPr lang="en-US" i="1" dirty="0" smtClean="0"/>
              <a:t>Time capnogram </a:t>
            </a:r>
            <a:r>
              <a:rPr lang="en-US" dirty="0" smtClean="0"/>
              <a:t>is common in clinical practice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inhale CO</a:t>
            </a:r>
            <a:r>
              <a:rPr lang="en-US" baseline="-25000" dirty="0" smtClean="0"/>
              <a:t>2</a:t>
            </a:r>
            <a:r>
              <a:rPr lang="en-US" dirty="0" smtClean="0"/>
              <a:t> free air and exhale, and measure partial pressure of CO</a:t>
            </a:r>
            <a:r>
              <a:rPr lang="en-US" baseline="-25000" dirty="0" smtClean="0"/>
              <a:t>2</a:t>
            </a:r>
            <a:r>
              <a:rPr lang="en-US" dirty="0" smtClean="0"/>
              <a:t> at the mouth, you get the following trace. Normal values of PETCO</a:t>
            </a:r>
            <a:r>
              <a:rPr lang="en-US" baseline="-25000" dirty="0" smtClean="0"/>
              <a:t>2</a:t>
            </a:r>
            <a:r>
              <a:rPr lang="en-US" dirty="0" smtClean="0"/>
              <a:t> vary between 35 and 40 mm Hg</a:t>
            </a:r>
          </a:p>
          <a:p>
            <a:endParaRPr lang="en-US" dirty="0"/>
          </a:p>
        </p:txBody>
      </p:sp>
      <p:pic>
        <p:nvPicPr>
          <p:cNvPr id="4" name="Picture 3" descr="lung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3733800"/>
            <a:ext cx="41148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Physiology</a:t>
            </a:r>
            <a:endParaRPr lang="en-US" dirty="0"/>
          </a:p>
        </p:txBody>
      </p:sp>
      <p:pic>
        <p:nvPicPr>
          <p:cNvPr id="4" name="Content Placeholder 3" descr="descap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0400" y="1219200"/>
            <a:ext cx="2743200" cy="2057400"/>
          </a:xfrm>
        </p:spPr>
      </p:pic>
      <p:sp>
        <p:nvSpPr>
          <p:cNvPr id="5" name="TextBox 4"/>
          <p:cNvSpPr txBox="1"/>
          <p:nvPr/>
        </p:nvSpPr>
        <p:spPr>
          <a:xfrm>
            <a:off x="304801" y="38100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expiratory segment is divided into three phases phase I, II, and III</a:t>
            </a:r>
          </a:p>
          <a:p>
            <a:r>
              <a:rPr lang="en-US" sz="2800" i="1" dirty="0" smtClean="0"/>
              <a:t>Phase I</a:t>
            </a:r>
            <a:r>
              <a:rPr lang="en-US" sz="2800" dirty="0" smtClean="0"/>
              <a:t>: Dead space gases</a:t>
            </a:r>
          </a:p>
          <a:p>
            <a:r>
              <a:rPr lang="en-US" sz="2800" i="1" dirty="0" smtClean="0"/>
              <a:t>Phase II</a:t>
            </a:r>
            <a:r>
              <a:rPr lang="en-US" sz="2800" dirty="0" smtClean="0"/>
              <a:t>: Dead space gases mix with alveolar gases 	      resulting in the rise of PETCO</a:t>
            </a:r>
            <a:r>
              <a:rPr lang="en-US" sz="2800" baseline="-25000" dirty="0" smtClean="0"/>
              <a:t>2</a:t>
            </a:r>
          </a:p>
          <a:p>
            <a:r>
              <a:rPr lang="en-US" sz="2800" i="1" dirty="0" smtClean="0"/>
              <a:t>Phase III</a:t>
            </a:r>
            <a:r>
              <a:rPr lang="en-US" sz="2800" dirty="0" smtClean="0"/>
              <a:t>: Represent CO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evolving from alveoli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atephaselast3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556419"/>
            <a:ext cx="4114800" cy="4167981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Basic Physiology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5720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height and slope of the alveolar plateau (phase III ) is dependent on the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content in the alveoli. The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content is in turn dependent on the V/Q ratio of the alveoli. High V/Q alveoli contain relatively low PCO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while low V/Q alveoli contain relatively high PCO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atephaselast3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533400"/>
            <a:ext cx="4114800" cy="4167981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Basic Physiology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3500" y="4724400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Hence, it can be concluded that the height and the slope of the alveolar plateau is dependent on ventilation, cardiac output and more importantly on V/Q relationship.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78838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Basic Physiology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3949512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example in COPD: the V/Q perfusion abnormalities result in a sloping phase II and phase III</a:t>
            </a:r>
            <a:endParaRPr lang="en-US" sz="2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051222"/>
            <a:ext cx="2057400" cy="1371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51222"/>
            <a:ext cx="2057400" cy="13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193694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ETCO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1371600"/>
            <a:ext cx="4114800" cy="3429000"/>
          </a:xfrm>
        </p:spPr>
      </p:pic>
      <p:sp>
        <p:nvSpPr>
          <p:cNvPr id="5" name="TextBox 4"/>
          <p:cNvSpPr txBox="1"/>
          <p:nvPr/>
        </p:nvSpPr>
        <p:spPr>
          <a:xfrm>
            <a:off x="990600" y="49530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the acute settings, for a given ventilation, PETCO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is a function of cardiac output (pulmonary perfusion).</a:t>
            </a:r>
          </a:p>
          <a:p>
            <a:r>
              <a:rPr lang="en-US" sz="2400" dirty="0" smtClean="0"/>
              <a:t>This is the basic principle of directing the uses of capnography during CPR</a:t>
            </a:r>
            <a:endParaRPr lang="en-US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Basic Physiology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4114800" cy="137160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Basic Physiology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800600"/>
            <a:ext cx="4114800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85611" y="1841842"/>
            <a:ext cx="1677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Hypoventilation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62400" y="4431268"/>
            <a:ext cx="1754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Hyperventilation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184212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Capnograms during spontaneous ventilation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198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shape of the capnograms obtained when oxygen is being administered via face mask can be different due to dilution of expired CO</a:t>
            </a:r>
            <a:r>
              <a:rPr lang="en-US" baseline="-25000" dirty="0" smtClean="0"/>
              <a:t>2</a:t>
            </a:r>
            <a:r>
              <a:rPr lang="en-US" dirty="0" smtClean="0"/>
              <a:t> by oxygen or room air</a:t>
            </a:r>
            <a:r>
              <a:rPr lang="en-US" dirty="0"/>
              <a:t> </a:t>
            </a:r>
            <a:r>
              <a:rPr lang="en-US" dirty="0" smtClean="0"/>
              <a:t>as shown below</a:t>
            </a:r>
          </a:p>
        </p:txBody>
      </p:sp>
      <p:pic>
        <p:nvPicPr>
          <p:cNvPr id="5" name="Picture 3" descr="C:\Bhavani\Capnopictoxygen\DSC001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75" y="3276600"/>
            <a:ext cx="3702565" cy="27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Bhavani\Capnopictoxygen\DSC001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254" y="3234124"/>
            <a:ext cx="37592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Capnograms during sedation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276600"/>
            <a:ext cx="8229600" cy="198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/>
              <a:t>The important concept here is to determine changes from baseline capnograms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60690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Capnograms during spontaneous ventilation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Look for three important changes from baseline capnograms </a:t>
            </a:r>
          </a:p>
          <a:p>
            <a:r>
              <a:rPr lang="en-US" b="1" i="1" u="sng" dirty="0" smtClean="0"/>
              <a:t>Respiratory rate</a:t>
            </a:r>
            <a:r>
              <a:rPr lang="en-US" b="1" u="sng" dirty="0" smtClean="0"/>
              <a:t>: </a:t>
            </a:r>
            <a:r>
              <a:rPr lang="en-US" dirty="0" smtClean="0"/>
              <a:t>A decreased rate indicates respiratory depression. Increased rate suggests stimulation from the procedure</a:t>
            </a:r>
          </a:p>
          <a:p>
            <a:r>
              <a:rPr lang="en-US" i="1" u="sng" dirty="0" smtClean="0"/>
              <a:t>If the PETCO</a:t>
            </a:r>
            <a:r>
              <a:rPr lang="en-US" i="1" u="sng" baseline="-25000" dirty="0" smtClean="0"/>
              <a:t>2</a:t>
            </a:r>
            <a:r>
              <a:rPr lang="en-US" i="1" u="sng" dirty="0" smtClean="0"/>
              <a:t> increases</a:t>
            </a:r>
            <a:r>
              <a:rPr lang="en-US" dirty="0" smtClean="0"/>
              <a:t>, it suggests hypoventilation</a:t>
            </a:r>
          </a:p>
          <a:p>
            <a:r>
              <a:rPr lang="en-US" i="1" u="sng" dirty="0" smtClean="0"/>
              <a:t>If the PETCO</a:t>
            </a:r>
            <a:r>
              <a:rPr lang="en-US" i="1" u="sng" baseline="-25000" dirty="0" smtClean="0"/>
              <a:t>2</a:t>
            </a:r>
            <a:r>
              <a:rPr lang="en-US" i="1" u="sng" dirty="0" smtClean="0"/>
              <a:t> decreases</a:t>
            </a:r>
            <a:r>
              <a:rPr lang="en-US" dirty="0" smtClean="0"/>
              <a:t>, it suggests hyperventilation, hypoventilation, or upper airway obstruction depending on the cause. Observe the patient carefully for evidence of respiratory obstruction. If present, give jaw thrust, PETCO</a:t>
            </a:r>
            <a:r>
              <a:rPr lang="en-US" baseline="-25000" dirty="0"/>
              <a:t>2</a:t>
            </a:r>
            <a:r>
              <a:rPr lang="en-US" dirty="0" smtClean="0"/>
              <a:t> increases as obstruction is relieved. If there is no improvement in PETCO</a:t>
            </a:r>
            <a:r>
              <a:rPr lang="en-US" baseline="-25000" dirty="0" smtClean="0"/>
              <a:t>2</a:t>
            </a:r>
            <a:r>
              <a:rPr lang="en-US" dirty="0" smtClean="0"/>
              <a:t>, it most likely suggests a central depression. Hyperventilation is indicated by an increased respiratory rate.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405859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 sedation</a:t>
            </a:r>
          </a:p>
        </p:txBody>
      </p:sp>
      <p:pic>
        <p:nvPicPr>
          <p:cNvPr id="163843" name="Picture 3" descr="C:\Bhavani\Capnopictoxygen\DSC00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47850"/>
            <a:ext cx="37338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4" name="Picture 4" descr="C:\Bhavani\Capnopictoxygen\DSC000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1000" y="4648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Respiratory rate is decreased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8382000" y="2514600"/>
            <a:ext cx="0" cy="533400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1112777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 sedation</a:t>
            </a:r>
          </a:p>
        </p:txBody>
      </p:sp>
      <p:pic>
        <p:nvPicPr>
          <p:cNvPr id="164869" name="Picture 5" descr="C:\Bhavani\Capnopictoxygen\DSC000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90650"/>
            <a:ext cx="37338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870" name="Picture 6" descr="C:\Bhavani\Capnopictoxygen\DSC000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39065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5800" y="4724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Height of the capnogram PETCO</a:t>
            </a:r>
            <a:r>
              <a:rPr lang="en-US" baseline="-25000" dirty="0" smtClean="0"/>
              <a:t>2</a:t>
            </a:r>
            <a:r>
              <a:rPr lang="en-US" dirty="0" smtClean="0"/>
              <a:t> decreased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019800" y="1390650"/>
            <a:ext cx="0" cy="762000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1188300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Hypoventilation</a:t>
            </a:r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426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Height of the capnogram (PETCO</a:t>
            </a:r>
            <a:r>
              <a:rPr lang="en-US" baseline="-25000" dirty="0" smtClean="0"/>
              <a:t>2</a:t>
            </a:r>
            <a:r>
              <a:rPr lang="en-US" dirty="0" smtClean="0"/>
              <a:t>)  is increased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524000"/>
            <a:ext cx="3567113" cy="2679370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</p:cNvCxnSpPr>
          <p:nvPr/>
        </p:nvCxnSpPr>
        <p:spPr>
          <a:xfrm flipH="1">
            <a:off x="5410200" y="2863685"/>
            <a:ext cx="976313" cy="0"/>
          </a:xfrm>
          <a:prstGeom prst="straightConnector1">
            <a:avLst/>
          </a:prstGeom>
          <a:ln w="539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3481595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Apnea, or Respiratory obstruction</a:t>
            </a:r>
            <a:endParaRPr lang="en-US" dirty="0"/>
          </a:p>
        </p:txBody>
      </p:sp>
      <p:pic>
        <p:nvPicPr>
          <p:cNvPr id="143364" name="Picture 4" descr="C:\Bhavani\Webdoc\Homepage\images\capapnea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61722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2200" y="3581400"/>
            <a:ext cx="456889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 flat line indicates that there is apnea, or total respiratory obstruction. It  may also indicate disconnection of the CO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sampling system, or inability to sample the expired air. These circumstances call for immediate examination of the patient for apnea, or respiratory obstruction, or sampling issues.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3312799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Sampling devices to monitor PETCO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77" y="1206831"/>
            <a:ext cx="3567112" cy="26793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3000" y="4538008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Here, PETCO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is being sampled with a nasal sampling cannula (arrow),  oxygen is being administered via an oxygen mask. An endoscope is inserted via a flap cut in the mask. This ensures adequate oxygenation and sampling of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240756" y="3239530"/>
            <a:ext cx="183355" cy="1219200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06831"/>
            <a:ext cx="3567113" cy="26793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70888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Examples of Devices for CO</a:t>
            </a:r>
            <a:r>
              <a:rPr lang="en-US" baseline="-25000" dirty="0" smtClean="0"/>
              <a:t>2</a:t>
            </a:r>
            <a:r>
              <a:rPr lang="en-US" dirty="0" smtClean="0"/>
              <a:t> sampling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75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C:\Bhavani\Capnopictoxygen\DSC001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>
                <a:solidFill>
                  <a:schemeClr val="bg1"/>
                </a:solidFill>
              </a:rPr>
              <a:t>Bhavani</a:t>
            </a:r>
            <a:r>
              <a:rPr lang="en-US" sz="900" dirty="0" smtClean="0">
                <a:solidFill>
                  <a:schemeClr val="bg1"/>
                </a:solidFill>
              </a:rPr>
              <a:t> Shankar </a:t>
            </a:r>
            <a:r>
              <a:rPr lang="en-US" sz="900" dirty="0" err="1" smtClean="0">
                <a:solidFill>
                  <a:schemeClr val="bg1"/>
                </a:solidFill>
              </a:rPr>
              <a:t>Kodali</a:t>
            </a:r>
            <a:r>
              <a:rPr lang="en-US" sz="900" dirty="0" smtClean="0">
                <a:solidFill>
                  <a:schemeClr val="bg1"/>
                </a:solidFill>
              </a:rPr>
              <a:t> M.D.</a:t>
            </a:r>
          </a:p>
          <a:p>
            <a:pPr algn="ctr"/>
            <a:r>
              <a:rPr lang="en-US" sz="900" dirty="0" smtClean="0">
                <a:solidFill>
                  <a:schemeClr val="bg1"/>
                </a:solidFill>
              </a:rPr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3293894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3" descr="C:\Bhavani\Capnopictoxygen\DSC001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>
                <a:solidFill>
                  <a:schemeClr val="bg1"/>
                </a:solidFill>
              </a:rPr>
              <a:t>Bhavani</a:t>
            </a:r>
            <a:r>
              <a:rPr lang="en-US" sz="900" dirty="0" smtClean="0">
                <a:solidFill>
                  <a:schemeClr val="bg1"/>
                </a:solidFill>
              </a:rPr>
              <a:t> Shankar </a:t>
            </a:r>
            <a:r>
              <a:rPr lang="en-US" sz="900" dirty="0" err="1" smtClean="0">
                <a:solidFill>
                  <a:schemeClr val="bg1"/>
                </a:solidFill>
              </a:rPr>
              <a:t>Kodali</a:t>
            </a:r>
            <a:r>
              <a:rPr lang="en-US" sz="900" dirty="0" smtClean="0">
                <a:solidFill>
                  <a:schemeClr val="bg1"/>
                </a:solidFill>
              </a:rPr>
              <a:t> M.D.</a:t>
            </a:r>
          </a:p>
          <a:p>
            <a:pPr algn="ctr"/>
            <a:r>
              <a:rPr lang="en-US" sz="900" dirty="0" smtClean="0">
                <a:solidFill>
                  <a:schemeClr val="bg1"/>
                </a:solidFill>
              </a:rPr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131398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3" name="Picture 3" descr="C:\Bhavani\Capnopictoxygen\DSC001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>
                <a:solidFill>
                  <a:schemeClr val="bg1"/>
                </a:solidFill>
              </a:rPr>
              <a:t>Bhavani</a:t>
            </a:r>
            <a:r>
              <a:rPr lang="en-US" sz="900" dirty="0" smtClean="0">
                <a:solidFill>
                  <a:schemeClr val="bg1"/>
                </a:solidFill>
              </a:rPr>
              <a:t> Shankar </a:t>
            </a:r>
            <a:r>
              <a:rPr lang="en-US" sz="900" dirty="0" err="1" smtClean="0">
                <a:solidFill>
                  <a:schemeClr val="bg1"/>
                </a:solidFill>
              </a:rPr>
              <a:t>Kodali</a:t>
            </a:r>
            <a:r>
              <a:rPr lang="en-US" sz="900" dirty="0" smtClean="0">
                <a:solidFill>
                  <a:schemeClr val="bg1"/>
                </a:solidFill>
              </a:rPr>
              <a:t> M.D.</a:t>
            </a:r>
          </a:p>
          <a:p>
            <a:pPr algn="ctr"/>
            <a:r>
              <a:rPr lang="en-US" sz="900" dirty="0" smtClean="0">
                <a:solidFill>
                  <a:schemeClr val="bg1"/>
                </a:solidFill>
              </a:rPr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2906007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9" name="Picture 3" descr="F:\DCIM\100MSDCF\DSC001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663559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Place the sampling device and obtain best PETCO</a:t>
            </a:r>
            <a:r>
              <a:rPr lang="en-US" baseline="-25000" dirty="0"/>
              <a:t>2</a:t>
            </a:r>
            <a:r>
              <a:rPr lang="en-US" dirty="0" smtClean="0"/>
              <a:t> values and waveforms</a:t>
            </a:r>
          </a:p>
          <a:p>
            <a:r>
              <a:rPr lang="en-US" dirty="0" smtClean="0"/>
              <a:t>Look for changes from baseline values and shape of capnograms</a:t>
            </a:r>
          </a:p>
          <a:p>
            <a:r>
              <a:rPr lang="en-US" dirty="0" smtClean="0"/>
              <a:t>Hypoventilation is suggested by decreased respiratory rate, increased PETCO</a:t>
            </a:r>
            <a:r>
              <a:rPr lang="en-US" baseline="-25000" dirty="0" smtClean="0"/>
              <a:t>2</a:t>
            </a:r>
            <a:r>
              <a:rPr lang="en-US" dirty="0" smtClean="0"/>
              <a:t> values, or decreased PETCO</a:t>
            </a:r>
            <a:r>
              <a:rPr lang="en-US" baseline="-25000" dirty="0"/>
              <a:t>2</a:t>
            </a:r>
            <a:r>
              <a:rPr lang="en-US" dirty="0" smtClean="0"/>
              <a:t> values (depending on cause).</a:t>
            </a:r>
          </a:p>
          <a:p>
            <a:r>
              <a:rPr lang="en-US" dirty="0" smtClean="0"/>
              <a:t>Hyperventilation is indicated by an increase in respiratory rate</a:t>
            </a:r>
          </a:p>
          <a:p>
            <a:r>
              <a:rPr lang="en-US" dirty="0" smtClean="0"/>
              <a:t>Look for evidence of respiratory obstruction when you begin to see changes in PETCO</a:t>
            </a:r>
            <a:r>
              <a:rPr lang="en-US" baseline="-25000" dirty="0"/>
              <a:t>2</a:t>
            </a:r>
            <a:r>
              <a:rPr lang="en-US" dirty="0" smtClean="0"/>
              <a:t> values, or shape. </a:t>
            </a:r>
          </a:p>
          <a:p>
            <a:r>
              <a:rPr lang="en-US" dirty="0" smtClean="0"/>
              <a:t>Lifting the jaw forwards relieves upper airway obstruction and increased PETCO</a:t>
            </a:r>
            <a:r>
              <a:rPr lang="en-US" baseline="-25000" dirty="0"/>
              <a:t>2</a:t>
            </a:r>
            <a:r>
              <a:rPr lang="en-US" dirty="0" smtClean="0"/>
              <a:t> values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154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Differential Diagnosis of Capnography during Sedation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14478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PETCO</a:t>
            </a:r>
            <a:r>
              <a:rPr lang="en-US" sz="4000" b="1" baseline="-25000" dirty="0" smtClean="0">
                <a:solidFill>
                  <a:srgbClr val="FF0000"/>
                </a:solidFill>
              </a:rPr>
              <a:t>2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602468"/>
            <a:ext cx="190500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Hypoventilation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1524000"/>
            <a:ext cx="1905000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Hypoventilation</a:t>
            </a:r>
          </a:p>
          <a:p>
            <a:pPr algn="ctr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Partial Respiratory Obstruction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Hyperventilation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514600" y="1905000"/>
            <a:ext cx="1199982" cy="0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01924" y="4024184"/>
            <a:ext cx="2057400" cy="369332"/>
          </a:xfrm>
          <a:prstGeom prst="rect">
            <a:avLst/>
          </a:prstGeom>
          <a:noFill/>
          <a:ln w="158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Hyperventilation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7230" y="3581400"/>
            <a:ext cx="2057400" cy="92333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</a:t>
            </a:r>
            <a:r>
              <a:rPr lang="en-US" b="1" dirty="0" smtClean="0">
                <a:solidFill>
                  <a:srgbClr val="7030A0"/>
                </a:solidFill>
              </a:rPr>
              <a:t>Hypoventilation</a:t>
            </a:r>
          </a:p>
          <a:p>
            <a:pPr algn="ctr"/>
            <a:r>
              <a:rPr lang="en-US" b="1" dirty="0" smtClean="0"/>
              <a:t> 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Partial Respiratory Obstruction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53340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If relieved, then respiratory obstruction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19600" y="544966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If not relieved, then hypoventilation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390982" y="1905000"/>
            <a:ext cx="1390818" cy="0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895600" y="21336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Increased</a:t>
            </a:r>
            <a:endParaRPr 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029200" y="16002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Decreased</a:t>
            </a:r>
            <a:endParaRPr lang="en-US" sz="1200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744630" y="2724329"/>
            <a:ext cx="2113371" cy="1238071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05600" y="3035273"/>
            <a:ext cx="1301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Increased Respiratory Rate</a:t>
            </a:r>
            <a:endParaRPr lang="en-US" sz="1200" b="1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930623" y="2724329"/>
            <a:ext cx="1" cy="1238071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9772104">
            <a:off x="4698093" y="2934841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Decreased </a:t>
            </a:r>
          </a:p>
          <a:p>
            <a:pPr algn="ctr"/>
            <a:r>
              <a:rPr lang="en-US" sz="1200" b="1" dirty="0" smtClean="0"/>
              <a:t>Respiratory Rate</a:t>
            </a:r>
            <a:endParaRPr lang="en-US" sz="1200" b="1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091791" y="4933203"/>
            <a:ext cx="0" cy="476997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0" idx="2"/>
          </p:cNvCxnSpPr>
          <p:nvPr/>
        </p:nvCxnSpPr>
        <p:spPr>
          <a:xfrm>
            <a:off x="3715930" y="4504730"/>
            <a:ext cx="0" cy="448270"/>
          </a:xfrm>
          <a:prstGeom prst="line">
            <a:avLst/>
          </a:prstGeom>
          <a:ln w="539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057400" y="4953000"/>
            <a:ext cx="3352800" cy="0"/>
          </a:xfrm>
          <a:prstGeom prst="line">
            <a:avLst/>
          </a:prstGeom>
          <a:ln w="539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390982" y="4924273"/>
            <a:ext cx="0" cy="476997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063970" y="4904601"/>
            <a:ext cx="1301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Jaw Thrust</a:t>
            </a:r>
            <a:endParaRPr lang="en-US" sz="1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2590800" y="1600200"/>
            <a:ext cx="1301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No </a:t>
            </a:r>
            <a:r>
              <a:rPr lang="en-US" sz="1200" b="1" dirty="0"/>
              <a:t>CO</a:t>
            </a:r>
            <a:r>
              <a:rPr lang="en-US" sz="1200" b="1" baseline="-25000" dirty="0"/>
              <a:t>2</a:t>
            </a:r>
            <a:endParaRPr lang="en-US" sz="1200" b="1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419599" y="2124164"/>
            <a:ext cx="0" cy="466636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09600" y="1314271"/>
            <a:ext cx="1905000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Apnea</a:t>
            </a:r>
          </a:p>
          <a:p>
            <a:pPr algn="ctr"/>
            <a:r>
              <a:rPr lang="en-US" dirty="0" smtClean="0"/>
              <a:t>Total Respiratory Obstruction</a:t>
            </a:r>
          </a:p>
          <a:p>
            <a:pPr algn="ctr"/>
            <a:r>
              <a:rPr lang="en-US" dirty="0" smtClean="0"/>
              <a:t>Sampling Issue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1447800" y="2514600"/>
            <a:ext cx="0" cy="466636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57200" y="2991862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Observe patient to differentiate</a:t>
            </a:r>
            <a:endParaRPr 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0" y="6211669"/>
            <a:ext cx="719017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Pulse Oximetry can be used as an adjunct in differential diagnosis .</a:t>
            </a:r>
          </a:p>
          <a:p>
            <a:r>
              <a:rPr lang="en-US" dirty="0" smtClean="0"/>
              <a:t>Capnography should help to diagnose the problem before changes in SPO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427408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Br </a:t>
            </a:r>
            <a:r>
              <a:rPr lang="en-US" dirty="0"/>
              <a:t>J </a:t>
            </a:r>
            <a:r>
              <a:rPr lang="en-US" dirty="0" err="1"/>
              <a:t>Anaesth</a:t>
            </a:r>
            <a:r>
              <a:rPr lang="en-US" dirty="0"/>
              <a:t> 2011; 106: 617-31</a:t>
            </a:r>
          </a:p>
          <a:p>
            <a:r>
              <a:rPr lang="en-US" dirty="0" err="1" smtClean="0"/>
              <a:t>Acad</a:t>
            </a:r>
            <a:r>
              <a:rPr lang="en-US" dirty="0" smtClean="0"/>
              <a:t> </a:t>
            </a:r>
            <a:r>
              <a:rPr lang="en-US" dirty="0" err="1"/>
              <a:t>Emerg</a:t>
            </a:r>
            <a:r>
              <a:rPr lang="en-US" dirty="0"/>
              <a:t> Med 2000; 7: 228-35</a:t>
            </a:r>
          </a:p>
          <a:p>
            <a:r>
              <a:rPr lang="en-US" dirty="0" err="1" smtClean="0"/>
              <a:t>Acad</a:t>
            </a:r>
            <a:r>
              <a:rPr lang="en-US" dirty="0" smtClean="0"/>
              <a:t> </a:t>
            </a:r>
            <a:r>
              <a:rPr lang="en-US" dirty="0" err="1"/>
              <a:t>Emerg</a:t>
            </a:r>
            <a:r>
              <a:rPr lang="en-US" dirty="0"/>
              <a:t> Med 2007; 14: 41-6</a:t>
            </a:r>
          </a:p>
          <a:p>
            <a:r>
              <a:rPr lang="en-US" dirty="0" smtClean="0"/>
              <a:t>Am </a:t>
            </a:r>
            <a:r>
              <a:rPr lang="en-US" dirty="0"/>
              <a:t>J </a:t>
            </a:r>
            <a:r>
              <a:rPr lang="en-US" dirty="0" err="1"/>
              <a:t>Gastroenterol</a:t>
            </a:r>
            <a:r>
              <a:rPr lang="en-US" dirty="0"/>
              <a:t> 2007; 102: 738-43</a:t>
            </a:r>
          </a:p>
          <a:p>
            <a:r>
              <a:rPr lang="en-US" dirty="0" err="1" smtClean="0"/>
              <a:t>Curr</a:t>
            </a:r>
            <a:r>
              <a:rPr lang="en-US" dirty="0" smtClean="0"/>
              <a:t> </a:t>
            </a:r>
            <a:r>
              <a:rPr lang="en-US" dirty="0" err="1" smtClean="0"/>
              <a:t>Opin</a:t>
            </a:r>
            <a:r>
              <a:rPr lang="en-US" dirty="0" smtClean="0"/>
              <a:t> </a:t>
            </a:r>
            <a:r>
              <a:rPr lang="en-US" dirty="0" err="1"/>
              <a:t>Anaesthesiol</a:t>
            </a:r>
            <a:r>
              <a:rPr lang="en-US" dirty="0"/>
              <a:t> 2007; 20: 347-51</a:t>
            </a:r>
          </a:p>
          <a:p>
            <a:r>
              <a:rPr lang="en-US" dirty="0" smtClean="0"/>
              <a:t>Ann </a:t>
            </a:r>
            <a:r>
              <a:rPr lang="en-US" dirty="0" err="1"/>
              <a:t>Emerg</a:t>
            </a:r>
            <a:r>
              <a:rPr lang="en-US" dirty="0"/>
              <a:t> Med 2010; 55: 258-64</a:t>
            </a:r>
          </a:p>
          <a:p>
            <a:r>
              <a:rPr lang="en-US" dirty="0" smtClean="0"/>
              <a:t>J </a:t>
            </a:r>
            <a:r>
              <a:rPr lang="en-US" dirty="0" err="1"/>
              <a:t>Clin</a:t>
            </a:r>
            <a:r>
              <a:rPr lang="en-US" dirty="0"/>
              <a:t> </a:t>
            </a:r>
            <a:r>
              <a:rPr lang="en-US" dirty="0" err="1"/>
              <a:t>Anesth</a:t>
            </a:r>
            <a:r>
              <a:rPr lang="en-US" dirty="0"/>
              <a:t> 2011; 23: 189-96</a:t>
            </a:r>
          </a:p>
          <a:p>
            <a:r>
              <a:rPr lang="en-US" dirty="0" smtClean="0"/>
              <a:t>Am </a:t>
            </a:r>
            <a:r>
              <a:rPr lang="en-US" dirty="0"/>
              <a:t>J </a:t>
            </a:r>
            <a:r>
              <a:rPr lang="en-US" dirty="0" err="1"/>
              <a:t>Gastroenterol</a:t>
            </a:r>
            <a:r>
              <a:rPr lang="en-US" dirty="0"/>
              <a:t> 2012 May 29. </a:t>
            </a:r>
            <a:r>
              <a:rPr lang="en-US" dirty="0" err="1"/>
              <a:t>doi</a:t>
            </a:r>
            <a:r>
              <a:rPr lang="en-US" dirty="0" smtClean="0"/>
              <a:t>: 10.1038/ajg.2012.136</a:t>
            </a:r>
            <a:r>
              <a:rPr lang="en-US" dirty="0"/>
              <a:t>. </a:t>
            </a:r>
            <a:r>
              <a:rPr lang="en-US" dirty="0" smtClean="0"/>
              <a:t>[Anesthesiology </a:t>
            </a:r>
            <a:r>
              <a:rPr lang="en-US" dirty="0"/>
              <a:t>2009; 110: 759-65</a:t>
            </a:r>
          </a:p>
          <a:p>
            <a:r>
              <a:rPr lang="en-US" dirty="0" smtClean="0"/>
              <a:t>Anesthesiology </a:t>
            </a:r>
            <a:r>
              <a:rPr lang="en-US" dirty="0"/>
              <a:t>2006; 104: </a:t>
            </a:r>
            <a:r>
              <a:rPr lang="en-US" dirty="0" smtClean="0"/>
              <a:t>228-34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866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/>
              <a:t>Bhavani</a:t>
            </a:r>
            <a:r>
              <a:rPr lang="en-US" sz="900" dirty="0" smtClean="0"/>
              <a:t> Shankar </a:t>
            </a:r>
            <a:r>
              <a:rPr lang="en-US" sz="900" dirty="0" err="1" smtClean="0"/>
              <a:t>Kodali</a:t>
            </a:r>
            <a:r>
              <a:rPr lang="en-US" sz="900" dirty="0" smtClean="0"/>
              <a:t> M.D.</a:t>
            </a:r>
          </a:p>
          <a:p>
            <a:pPr algn="ctr"/>
            <a:r>
              <a:rPr lang="en-US" sz="900" dirty="0" smtClean="0"/>
              <a:t>www.capnography.com</a:t>
            </a:r>
          </a:p>
        </p:txBody>
      </p:sp>
    </p:spTree>
    <p:extLst>
      <p:ext uri="{BB962C8B-B14F-4D97-AF65-F5344CB8AC3E}">
        <p14:creationId xmlns:p14="http://schemas.microsoft.com/office/powerpoint/2010/main" val="106003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PETCO</a:t>
            </a:r>
            <a:r>
              <a:rPr lang="en-US" baseline="-25000" dirty="0" smtClean="0"/>
              <a:t>2</a:t>
            </a:r>
            <a:r>
              <a:rPr lang="en-US" dirty="0" smtClean="0"/>
              <a:t> values in healthy adults breathing normally with good sampling</a:t>
            </a:r>
          </a:p>
          <a:p>
            <a:pPr>
              <a:buNone/>
            </a:pPr>
            <a:r>
              <a:rPr lang="en-US" dirty="0" smtClean="0"/>
              <a:t>(a) 80 mm Hg</a:t>
            </a:r>
          </a:p>
          <a:p>
            <a:pPr>
              <a:buNone/>
            </a:pPr>
            <a:r>
              <a:rPr lang="en-US" dirty="0" smtClean="0"/>
              <a:t>(b) 40 mm Hg</a:t>
            </a:r>
          </a:p>
          <a:p>
            <a:pPr>
              <a:buNone/>
            </a:pPr>
            <a:r>
              <a:rPr lang="en-US" dirty="0" smtClean="0"/>
              <a:t>(c)  20 mm Hg</a:t>
            </a:r>
          </a:p>
          <a:p>
            <a:pPr>
              <a:buNone/>
            </a:pPr>
            <a:r>
              <a:rPr lang="en-US" dirty="0" smtClean="0"/>
              <a:t>(d)  25 mm Hg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During capnography monitoring for sedation, it is important to determine PETCO</a:t>
            </a:r>
            <a:r>
              <a:rPr lang="en-US" i="1" baseline="-25000" dirty="0" smtClean="0"/>
              <a:t>2</a:t>
            </a:r>
            <a:r>
              <a:rPr lang="en-US" i="1" dirty="0" smtClean="0"/>
              <a:t> changes from baseline capnograms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True</a:t>
            </a:r>
          </a:p>
          <a:p>
            <a:pPr>
              <a:buNone/>
            </a:pPr>
            <a:r>
              <a:rPr lang="en-US" dirty="0" smtClean="0"/>
              <a:t>False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PETCO</a:t>
            </a:r>
            <a:r>
              <a:rPr lang="en-US" baseline="-25000" dirty="0" smtClean="0"/>
              <a:t>2</a:t>
            </a:r>
            <a:r>
              <a:rPr lang="en-US" dirty="0" smtClean="0"/>
              <a:t> increases during sedation, it suggests</a:t>
            </a:r>
          </a:p>
          <a:p>
            <a:pPr>
              <a:buNone/>
            </a:pPr>
            <a:r>
              <a:rPr lang="en-US" dirty="0" smtClean="0"/>
              <a:t>(a) Hyperventilation</a:t>
            </a:r>
          </a:p>
          <a:p>
            <a:pPr>
              <a:buNone/>
            </a:pPr>
            <a:r>
              <a:rPr lang="en-US" dirty="0" smtClean="0"/>
              <a:t>(b) Hypoventilation</a:t>
            </a:r>
          </a:p>
          <a:p>
            <a:pPr>
              <a:buNone/>
            </a:pPr>
            <a:r>
              <a:rPr lang="en-US" dirty="0" smtClean="0"/>
              <a:t>(c)  Respiratory obstruction</a:t>
            </a:r>
          </a:p>
          <a:p>
            <a:pPr>
              <a:buNone/>
            </a:pPr>
            <a:r>
              <a:rPr lang="en-US" dirty="0" smtClean="0"/>
              <a:t>(d)  Low cardiac output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(b)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991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PETCO</a:t>
            </a:r>
            <a:r>
              <a:rPr lang="en-US" baseline="-25000" dirty="0" smtClean="0"/>
              <a:t>2</a:t>
            </a:r>
            <a:r>
              <a:rPr lang="en-US" dirty="0" smtClean="0"/>
              <a:t> decreases during sedation, it suggests</a:t>
            </a:r>
          </a:p>
          <a:p>
            <a:pPr>
              <a:buNone/>
            </a:pPr>
            <a:r>
              <a:rPr lang="en-US" dirty="0" smtClean="0"/>
              <a:t>(a) Hyperventilation</a:t>
            </a:r>
          </a:p>
          <a:p>
            <a:pPr>
              <a:buNone/>
            </a:pPr>
            <a:r>
              <a:rPr lang="en-US" dirty="0" smtClean="0"/>
              <a:t>(b) Respiratory obstruction</a:t>
            </a:r>
          </a:p>
          <a:p>
            <a:pPr>
              <a:buNone/>
            </a:pPr>
            <a:r>
              <a:rPr lang="en-US" dirty="0" smtClean="0"/>
              <a:t>(c) Hypoventilation</a:t>
            </a:r>
          </a:p>
          <a:p>
            <a:pPr>
              <a:buNone/>
            </a:pPr>
            <a:r>
              <a:rPr lang="en-US" dirty="0" smtClean="0"/>
              <a:t>(d) All of the above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Generally, capnography changes like hypoventilation, or respiratory obstruction occur before oxygen desaturation</a:t>
            </a:r>
          </a:p>
          <a:p>
            <a:r>
              <a:rPr lang="en-US" dirty="0" smtClean="0"/>
              <a:t>True</a:t>
            </a:r>
          </a:p>
          <a:p>
            <a:r>
              <a:rPr lang="en-US" dirty="0" smtClean="0"/>
              <a:t>False</a:t>
            </a:r>
          </a:p>
          <a:p>
            <a:r>
              <a:rPr lang="en-US" dirty="0" smtClean="0"/>
              <a:t>Neither 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1323</Words>
  <Application>Microsoft Office PowerPoint</Application>
  <PresentationFormat>On-screen Show (4:3)</PresentationFormat>
  <Paragraphs>192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Capnography During Sedation </vt:lpstr>
      <vt:lpstr>New Standards of Monitoring</vt:lpstr>
      <vt:lpstr>Why were they introduced?</vt:lpstr>
      <vt:lpstr>Objectives</vt:lpstr>
      <vt:lpstr>Definitions</vt:lpstr>
      <vt:lpstr>Basic Physiology</vt:lpstr>
      <vt:lpstr>Basic Physiology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Capnograms during spontaneous ventilation</vt:lpstr>
      <vt:lpstr>Capnograms during sedation</vt:lpstr>
      <vt:lpstr>Capnograms during spontaneous ventilation</vt:lpstr>
      <vt:lpstr>Over sedation</vt:lpstr>
      <vt:lpstr>Over sedation</vt:lpstr>
      <vt:lpstr>Hypoventilation</vt:lpstr>
      <vt:lpstr>Apnea, or Respiratory obstruction</vt:lpstr>
      <vt:lpstr>Sampling devices to monitor PETCO2</vt:lpstr>
      <vt:lpstr>Some Examples of Devices for CO2 sampling </vt:lpstr>
      <vt:lpstr>PowerPoint Presentation</vt:lpstr>
      <vt:lpstr>PowerPoint Presentation</vt:lpstr>
      <vt:lpstr>PowerPoint Presentation</vt:lpstr>
      <vt:lpstr>PowerPoint Presentation</vt:lpstr>
      <vt:lpstr>Conclusion</vt:lpstr>
      <vt:lpstr>Differential Diagnosis of Capnography during Sedation</vt:lpstr>
      <vt:lpstr>References</vt:lpstr>
      <vt:lpstr>Question 1</vt:lpstr>
      <vt:lpstr>(b)</vt:lpstr>
      <vt:lpstr>Question 2</vt:lpstr>
      <vt:lpstr>True</vt:lpstr>
      <vt:lpstr>Question 3</vt:lpstr>
      <vt:lpstr>(b)</vt:lpstr>
      <vt:lpstr>Question 4</vt:lpstr>
      <vt:lpstr>(d)</vt:lpstr>
      <vt:lpstr>Question 5</vt:lpstr>
      <vt:lpstr>True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Capnography During Sedation</dc:title>
  <dc:creator>Bhavani Shankar Kodali MD</dc:creator>
  <cp:lastModifiedBy>bk19</cp:lastModifiedBy>
  <cp:revision>44</cp:revision>
  <dcterms:created xsi:type="dcterms:W3CDTF">2012-08-16T13:37:31Z</dcterms:created>
  <dcterms:modified xsi:type="dcterms:W3CDTF">2012-10-21T19:29:09Z</dcterms:modified>
</cp:coreProperties>
</file>