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699" r:id="rId5"/>
    <p:sldMasterId id="2147483711" r:id="rId6"/>
    <p:sldMasterId id="2147483723" r:id="rId7"/>
    <p:sldMasterId id="2147483749" r:id="rId8"/>
    <p:sldMasterId id="2147483761" r:id="rId9"/>
  </p:sldMasterIdLst>
  <p:notesMasterIdLst>
    <p:notesMasterId r:id="rId33"/>
  </p:notesMasterIdLst>
  <p:sldIdLst>
    <p:sldId id="257" r:id="rId10"/>
    <p:sldId id="256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 type="screen4x3"/>
  <p:notesSz cx="6858000" cy="9144000"/>
  <p:custShowLst>
    <p:custShow name="Custom Show 1" id="0">
      <p:sldLst>
        <p:sld r:id="rId11"/>
        <p:sld r:id="rId10"/>
      </p:sldLst>
    </p:custShow>
  </p:custShowLst>
  <p:defaultTextStyle>
    <a:defPPr>
      <a:defRPr lang="en-US"/>
    </a:defPPr>
    <a:lvl1pPr marL="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9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ZlZ0l3HNyWSUax7va5Uy8w==" hashData="hqo2GaJS9oXGSY5S2JvcIHOtp7g="/>
  <p:extLst>
    <p:ext uri="{EFAFB233-063F-42B5-8137-9DF3F51BA10A}">
      <p15:sldGuideLst xmlns:p15="http://schemas.microsoft.com/office/powerpoint/2012/main" xmlns="">
        <p15:guide id="1" orient="horz" pos="2784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icia Shoemaker" initials="AS" lastIdx="1" clrIdx="0"/>
  <p:cmAuthor id="1" name="hdorsett" initials="h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777777"/>
    <a:srgbClr val="808080"/>
    <a:srgbClr val="969696"/>
    <a:srgbClr val="B2B2B2"/>
    <a:srgbClr val="C0C0C0"/>
    <a:srgbClr val="DDDDDD"/>
    <a:srgbClr val="EAEAEA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74" autoAdjust="0"/>
    <p:restoredTop sz="94289" autoAdjust="0"/>
  </p:normalViewPr>
  <p:slideViewPr>
    <p:cSldViewPr snapToGrid="0">
      <p:cViewPr varScale="1">
        <p:scale>
          <a:sx n="72" d="100"/>
          <a:sy n="72" d="100"/>
        </p:scale>
        <p:origin x="-442" y="-77"/>
      </p:cViewPr>
      <p:guideLst>
        <p:guide orient="horz" pos="2784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47415-A969-41FA-8691-50A4F77DBB42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EC273-9B33-4342-8ADC-15B9188AB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4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0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EC273-9B33-4342-8ADC-15B9188AB2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8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inima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4" cy="6858000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124200" y="4800603"/>
            <a:ext cx="5486400" cy="430887"/>
          </a:xfrm>
        </p:spPr>
        <p:txBody>
          <a:bodyPr anchor="t" anchorCtr="0"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24200" y="3171335"/>
            <a:ext cx="5486400" cy="52322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24201" y="5439431"/>
            <a:ext cx="1809750" cy="373659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40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07" indent="-285707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950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ENE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0" y="2704540"/>
            <a:ext cx="7772400" cy="457200"/>
          </a:xfrm>
        </p:spPr>
        <p:txBody>
          <a:bodyPr anchor="t" anchorCtr="0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5138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2308324"/>
          </a:xfrm>
        </p:spPr>
        <p:txBody>
          <a:bodyPr/>
          <a:lstStyle>
            <a:lvl1pPr marL="287293" indent="-287293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2308324"/>
          </a:xfrm>
        </p:spPr>
        <p:txBody>
          <a:bodyPr/>
          <a:lstStyle>
            <a:lvl1pPr marL="287293" indent="-287293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8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73656"/>
            <a:ext cx="4040188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3100"/>
            <a:ext cx="4040188" cy="2062103"/>
          </a:xfrm>
        </p:spPr>
        <p:txBody>
          <a:bodyPr/>
          <a:lstStyle>
            <a:lvl1pPr marL="287293" indent="-287293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673656"/>
            <a:ext cx="4041775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43100"/>
            <a:ext cx="4041775" cy="2062103"/>
          </a:xfrm>
        </p:spPr>
        <p:txBody>
          <a:bodyPr/>
          <a:lstStyle>
            <a:lvl1pPr marL="287293" indent="-287293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5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19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707469" y="6536267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77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1862528"/>
          </a:xfrm>
        </p:spPr>
        <p:txBody>
          <a:bodyPr/>
          <a:lstStyle>
            <a:lvl1pPr marL="287293" indent="-287293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905003"/>
            <a:ext cx="3008313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197864"/>
            <a:ext cx="3048000" cy="707886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38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14399"/>
            <a:ext cx="5486400" cy="58477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519336" y="6604002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6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173" y="914400"/>
            <a:ext cx="1846629" cy="5638800"/>
          </a:xfrm>
        </p:spPr>
        <p:txBody>
          <a:bodyPr vert="eaVert"/>
          <a:lstStyle>
            <a:lvl1pPr marL="287293" indent="-287293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711738" y="6434052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 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6" y="1819735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l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99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913994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3"/>
            <a:ext cx="2057400" cy="5211763"/>
          </a:xfrm>
        </p:spPr>
        <p:txBody>
          <a:bodyPr vert="eaVert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0373" y="914403"/>
            <a:ext cx="1846629" cy="5211763"/>
          </a:xfrm>
        </p:spPr>
        <p:txBody>
          <a:bodyPr vert="eaVert"/>
          <a:lstStyle>
            <a:lvl1pPr marL="287293" indent="-287293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>
              <a:tabLst>
                <a:tab pos="230152" algn="l"/>
              </a:tabLst>
            </a:pPr>
            <a:fld id="{CA9CD2DD-40EA-47C8-83BA-F65037AC888D}" type="slidenum">
              <a:rPr lang="en-US" sz="800" b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tabLst>
                  <a:tab pos="230152" algn="l"/>
                </a:tabLst>
              </a:pPr>
              <a:t>‹#›</a:t>
            </a:fld>
            <a:r>
              <a:rPr lang="en-US" sz="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711738" y="6434052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6" y="1819735"/>
            <a:ext cx="2315103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l"/>
            <a:r>
              <a:rPr lang="en-US" sz="6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PROPRIETARY &amp; CONFIDENTIAL – © 2014 PREMIER, INC.</a:t>
            </a:r>
            <a:endParaRPr lang="en-US" sz="6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29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58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39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66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0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6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29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275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977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pPr lvl="0"/>
            <a:endParaRPr lang="en-US" noProof="0" smtClean="0">
              <a:sym typeface="Helvetic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4358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94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2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82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0"/>
            <a:ext cx="6400354" cy="1752451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 algn="ctr">
              <a:buNone/>
              <a:defRPr/>
            </a:lvl1pPr>
            <a:lvl2pPr marL="321407" indent="0" algn="ctr">
              <a:buNone/>
              <a:defRPr/>
            </a:lvl2pPr>
            <a:lvl3pPr marL="642816" indent="0" algn="ctr">
              <a:buNone/>
              <a:defRPr/>
            </a:lvl3pPr>
            <a:lvl4pPr marL="964224" indent="0" algn="ctr">
              <a:buNone/>
              <a:defRPr/>
            </a:lvl4pPr>
            <a:lvl5pPr marL="1285631" indent="0" algn="ctr">
              <a:buNone/>
              <a:defRPr/>
            </a:lvl5pPr>
            <a:lvl6pPr marL="1607041" indent="0" algn="ctr">
              <a:buNone/>
              <a:defRPr/>
            </a:lvl6pPr>
            <a:lvl7pPr marL="1928447" indent="0" algn="ctr">
              <a:buNone/>
              <a:defRPr/>
            </a:lvl7pPr>
            <a:lvl8pPr marL="2249856" indent="0" algn="ctr">
              <a:buNone/>
              <a:defRPr/>
            </a:lvl8pPr>
            <a:lvl9pPr marL="257126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19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87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81" tIns="32140" rIns="64281" bIns="32140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400"/>
            </a:lvl1pPr>
            <a:lvl2pPr marL="321407" indent="0">
              <a:buNone/>
              <a:defRPr sz="1300"/>
            </a:lvl2pPr>
            <a:lvl3pPr marL="642816" indent="0">
              <a:buNone/>
              <a:defRPr sz="1100"/>
            </a:lvl3pPr>
            <a:lvl4pPr marL="964224" indent="0">
              <a:buNone/>
              <a:defRPr sz="1000"/>
            </a:lvl4pPr>
            <a:lvl5pPr marL="1285631" indent="0">
              <a:buNone/>
              <a:defRPr sz="1000"/>
            </a:lvl5pPr>
            <a:lvl6pPr marL="1607041" indent="0">
              <a:buNone/>
              <a:defRPr sz="1000"/>
            </a:lvl6pPr>
            <a:lvl7pPr marL="1928447" indent="0">
              <a:buNone/>
              <a:defRPr sz="1000"/>
            </a:lvl7pPr>
            <a:lvl8pPr marL="2249856" indent="0">
              <a:buNone/>
              <a:defRPr sz="1000"/>
            </a:lvl8pPr>
            <a:lvl9pPr marL="25712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151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0"/>
            <a:ext cx="4060775" cy="4525119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075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81" tIns="32140" rIns="64281" bIns="32140" anchor="b"/>
          <a:lstStyle>
            <a:lvl1pPr marL="0" indent="0">
              <a:buNone/>
              <a:defRPr sz="1700" b="1"/>
            </a:lvl1pPr>
            <a:lvl2pPr marL="321407" indent="0">
              <a:buNone/>
              <a:defRPr sz="1400" b="1"/>
            </a:lvl2pPr>
            <a:lvl3pPr marL="642816" indent="0">
              <a:buNone/>
              <a:defRPr sz="1300" b="1"/>
            </a:lvl3pPr>
            <a:lvl4pPr marL="964224" indent="0">
              <a:buNone/>
              <a:defRPr sz="1100" b="1"/>
            </a:lvl4pPr>
            <a:lvl5pPr marL="1285631" indent="0">
              <a:buNone/>
              <a:defRPr sz="1100" b="1"/>
            </a:lvl5pPr>
            <a:lvl6pPr marL="1607041" indent="0">
              <a:buNone/>
              <a:defRPr sz="1100" b="1"/>
            </a:lvl6pPr>
            <a:lvl7pPr marL="1928447" indent="0">
              <a:buNone/>
              <a:defRPr sz="1100" b="1"/>
            </a:lvl7pPr>
            <a:lvl8pPr marL="2249856" indent="0">
              <a:buNone/>
              <a:defRPr sz="1100" b="1"/>
            </a:lvl8pPr>
            <a:lvl9pPr marL="2571264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868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599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3907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73476"/>
            <a:ext cx="3008189" cy="1161975"/>
          </a:xfrm>
          <a:prstGeom prst="rect">
            <a:avLst/>
          </a:prstGeom>
        </p:spPr>
        <p:txBody>
          <a:bodyPr lIns="64281" tIns="32140" rIns="64281" bIns="32140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81" tIns="32140" rIns="64281" bIns="32140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5448"/>
            <a:ext cx="3008189" cy="469031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863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4800824"/>
            <a:ext cx="5486177" cy="567035"/>
          </a:xfrm>
          <a:prstGeom prst="rect">
            <a:avLst/>
          </a:prstGeom>
        </p:spPr>
        <p:txBody>
          <a:bodyPr lIns="64281" tIns="32140" rIns="64281" bIns="32140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612800"/>
            <a:ext cx="5486177" cy="4114354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2200"/>
            </a:lvl1pPr>
            <a:lvl2pPr marL="321407" indent="0">
              <a:buNone/>
              <a:defRPr sz="2000"/>
            </a:lvl2pPr>
            <a:lvl3pPr marL="642816" indent="0">
              <a:buNone/>
              <a:defRPr sz="1700"/>
            </a:lvl3pPr>
            <a:lvl4pPr marL="964224" indent="0">
              <a:buNone/>
              <a:defRPr sz="1400"/>
            </a:lvl4pPr>
            <a:lvl5pPr marL="1285631" indent="0">
              <a:buNone/>
              <a:defRPr sz="1400"/>
            </a:lvl5pPr>
            <a:lvl6pPr marL="1607041" indent="0">
              <a:buNone/>
              <a:defRPr sz="1400"/>
            </a:lvl6pPr>
            <a:lvl7pPr marL="1928447" indent="0">
              <a:buNone/>
              <a:defRPr sz="1400"/>
            </a:lvl7pPr>
            <a:lvl8pPr marL="2249856" indent="0">
              <a:buNone/>
              <a:defRPr sz="1400"/>
            </a:lvl8pPr>
            <a:lvl9pPr marL="2571264" indent="0">
              <a:buNone/>
              <a:defRPr sz="1400"/>
            </a:lvl9pPr>
          </a:lstStyle>
          <a:p>
            <a:pPr lvl="0"/>
            <a:endParaRPr lang="en-US" noProof="0" smtClean="0">
              <a:sym typeface="Helvetic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5367860"/>
            <a:ext cx="5486177" cy="804788"/>
          </a:xfrm>
          <a:prstGeom prst="rect">
            <a:avLst/>
          </a:prstGeom>
        </p:spPr>
        <p:txBody>
          <a:bodyPr lIns="64281" tIns="32140" rIns="64281" bIns="32140"/>
          <a:lstStyle>
            <a:lvl1pPr marL="0" indent="0">
              <a:buNone/>
              <a:defRPr sz="1000"/>
            </a:lvl1pPr>
            <a:lvl2pPr marL="321407" indent="0">
              <a:buNone/>
              <a:defRPr sz="800"/>
            </a:lvl2pPr>
            <a:lvl3pPr marL="642816" indent="0">
              <a:buNone/>
              <a:defRPr sz="700"/>
            </a:lvl3pPr>
            <a:lvl4pPr marL="964224" indent="0">
              <a:buNone/>
              <a:defRPr sz="600"/>
            </a:lvl4pPr>
            <a:lvl5pPr marL="1285631" indent="0">
              <a:buNone/>
              <a:defRPr sz="600"/>
            </a:lvl5pPr>
            <a:lvl6pPr marL="1607041" indent="0">
              <a:buNone/>
              <a:defRPr sz="600"/>
            </a:lvl6pPr>
            <a:lvl7pPr marL="1928447" indent="0">
              <a:buNone/>
              <a:defRPr sz="600"/>
            </a:lvl7pPr>
            <a:lvl8pPr marL="2249856" indent="0">
              <a:buNone/>
              <a:defRPr sz="600"/>
            </a:lvl8pPr>
            <a:lvl9pPr marL="257126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16724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0"/>
            <a:ext cx="8228707" cy="4525119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115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1" tIns="32140" rIns="64281" bIns="321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14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  <a:prstGeom prst="rect">
            <a:avLst/>
          </a:prstGeom>
        </p:spPr>
        <p:txBody>
          <a:bodyPr lIns="64284" tIns="32142" rIns="64284" bIns="32142"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511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lIns="64284" tIns="32142" rIns="64284" bIns="3214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4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84" tIns="32142" rIns="64284" bIns="32142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84" tIns="32142" rIns="64284" bIns="32142"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35015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9"/>
            <a:ext cx="4060775" cy="4525119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9"/>
            <a:ext cx="4060775" cy="4525119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069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84" tIns="32142" rIns="64284" bIns="32142"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84" tIns="32142" rIns="64284" bIns="32142"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577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691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4090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  <a:prstGeom prst="rect">
            <a:avLst/>
          </a:prstGeom>
        </p:spPr>
        <p:txBody>
          <a:bodyPr lIns="64284" tIns="32142" rIns="64284" bIns="32142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84" tIns="32142" rIns="64284" bIns="32142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  <a:prstGeom prst="rect">
            <a:avLst/>
          </a:prstGeom>
        </p:spPr>
        <p:txBody>
          <a:bodyPr lIns="64284" tIns="32142" rIns="64284" bIns="32142"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71584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  <a:prstGeom prst="rect">
            <a:avLst/>
          </a:prstGeom>
        </p:spPr>
        <p:txBody>
          <a:bodyPr lIns="64284" tIns="32142" rIns="64284" bIns="32142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  <a:prstGeom prst="rect">
            <a:avLst/>
          </a:prstGeom>
        </p:spPr>
        <p:txBody>
          <a:bodyPr lIns="64284" tIns="32142" rIns="64284" bIns="32142"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pPr lvl="0"/>
            <a:endParaRPr lang="en-US" noProof="0" smtClean="0">
              <a:sym typeface="Helvetic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  <a:prstGeom prst="rect">
            <a:avLst/>
          </a:prstGeom>
        </p:spPr>
        <p:txBody>
          <a:bodyPr lIns="64284" tIns="32142" rIns="64284" bIns="32142"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8318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00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056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inima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124200" y="4800600"/>
            <a:ext cx="5486400" cy="430887"/>
          </a:xfrm>
        </p:spPr>
        <p:txBody>
          <a:bodyPr anchor="t" anchorCtr="0"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24200" y="3171335"/>
            <a:ext cx="5486400" cy="52322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24200" y="5439429"/>
            <a:ext cx="1809750" cy="369332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63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6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ENE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0" y="2704540"/>
            <a:ext cx="7772400" cy="457200"/>
          </a:xfrm>
        </p:spPr>
        <p:txBody>
          <a:bodyPr anchor="t" anchorCtr="0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834520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2308324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2308324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672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73656"/>
            <a:ext cx="4040188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3097"/>
            <a:ext cx="4040188" cy="2062103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673656"/>
            <a:ext cx="4041775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3097"/>
            <a:ext cx="4041775" cy="2062103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71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703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707466" y="6536267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797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1938992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008313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197864"/>
            <a:ext cx="3048000" cy="707886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7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14399"/>
            <a:ext cx="5486400" cy="58477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552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141" y="914400"/>
            <a:ext cx="1846659" cy="5638800"/>
          </a:xfrm>
        </p:spPr>
        <p:txBody>
          <a:bodyPr vert="eaVert"/>
          <a:lstStyle>
            <a:lvl1pPr marL="287338" indent="-287338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711738" y="6434051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9" y="1819726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66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0341" y="914400"/>
            <a:ext cx="1846659" cy="5211763"/>
          </a:xfrm>
        </p:spPr>
        <p:txBody>
          <a:bodyPr vert="eaVert"/>
          <a:lstStyle>
            <a:lvl1pPr marL="287338" indent="-287338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711738" y="6434051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9" y="1819726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02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inima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124200" y="4800600"/>
            <a:ext cx="5486400" cy="430887"/>
          </a:xfrm>
        </p:spPr>
        <p:txBody>
          <a:bodyPr anchor="t" anchorCtr="0"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24200" y="3171335"/>
            <a:ext cx="5486400" cy="52322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24200" y="5439429"/>
            <a:ext cx="1809750" cy="369332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934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38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ENE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0" y="2704540"/>
            <a:ext cx="7772400" cy="457200"/>
          </a:xfrm>
        </p:spPr>
        <p:txBody>
          <a:bodyPr anchor="t" anchorCtr="0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088956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2308324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2308324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78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73656"/>
            <a:ext cx="4040188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3097"/>
            <a:ext cx="4040188" cy="2062103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673656"/>
            <a:ext cx="4041775" cy="769441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3097"/>
            <a:ext cx="4041775" cy="2062103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582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833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707466" y="6536267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22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1938992"/>
          </a:xfrm>
        </p:spPr>
        <p:txBody>
          <a:bodyPr/>
          <a:lstStyle>
            <a:lvl1pPr marL="287338" indent="-287338">
              <a:buFontTx/>
              <a:buBlip>
                <a:blip r:embed="rId3"/>
              </a:buBlip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008313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197864"/>
            <a:ext cx="3048000" cy="707886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357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14399"/>
            <a:ext cx="5486400" cy="58477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30777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519333" y="6604000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9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141" y="914400"/>
            <a:ext cx="1846659" cy="5638800"/>
          </a:xfrm>
        </p:spPr>
        <p:txBody>
          <a:bodyPr vert="eaVert"/>
          <a:lstStyle>
            <a:lvl1pPr marL="287338" indent="-287338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711738" y="6434051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9" y="1819726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130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0341" y="914400"/>
            <a:ext cx="1846659" cy="5211763"/>
          </a:xfrm>
        </p:spPr>
        <p:txBody>
          <a:bodyPr vert="eaVert"/>
          <a:lstStyle>
            <a:lvl1pPr marL="287338" indent="-287338">
              <a:buFontTx/>
              <a:buBlip>
                <a:blip r:embed="rId3"/>
              </a:buBlip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-82778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30188" algn="l"/>
              </a:tabLst>
            </a:pPr>
            <a:fld id="{CA9CD2DD-40EA-47C8-83BA-F65037AC888D}" type="slidenum">
              <a:rPr lang="en-US" sz="800" smtClean="0">
                <a:solidFill>
                  <a:srgbClr val="000000"/>
                </a:solidFill>
                <a:cs typeface="Arial" pitchFamily="34" charset="0"/>
              </a:rPr>
              <a:pPr defTabSz="914400">
                <a:tabLst>
                  <a:tab pos="230188" algn="l"/>
                </a:tabLst>
              </a:pPr>
              <a:t>‹#›</a:t>
            </a:fld>
            <a:r>
              <a:rPr lang="en-US" sz="800" dirty="0" smtClean="0">
                <a:solidFill>
                  <a:srgbClr val="000000"/>
                </a:solidFill>
                <a:cs typeface="Arial" pitchFamily="34" charset="0"/>
              </a:rPr>
              <a:t>	</a:t>
            </a: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711738" y="6434051"/>
            <a:ext cx="432262" cy="42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1024469" y="1819726"/>
            <a:ext cx="23151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600" dirty="0" smtClean="0">
                <a:solidFill>
                  <a:srgbClr val="000000"/>
                </a:solidFill>
                <a:cs typeface="Arial" pitchFamily="34" charset="0"/>
              </a:rPr>
              <a:t>PROPRIETARY &amp; CONFIDENTIAL – © 2014 PREMIER, INC.</a:t>
            </a:r>
            <a:endParaRPr lang="en-US" sz="6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071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9224"/>
          </a:xfrm>
          <a:prstGeom prst="rect">
            <a:avLst/>
          </a:prstGeom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1754326"/>
          </a:xfrm>
          <a:prstGeom prst="rect">
            <a:avLst/>
          </a:prstGeom>
        </p:spPr>
        <p:txBody>
          <a:bodyPr vert="horz" lIns="91425" tIns="45713" rIns="91425" bIns="45713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259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87293" indent="-287293" algn="l" defTabSz="914259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6967" indent="-169837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84097" indent="-169837" algn="l" defTabSz="914259" rtl="0" eaLnBrk="1" latinLnBrk="0" hangingPunct="1">
        <a:spcBef>
          <a:spcPct val="20000"/>
        </a:spcBef>
        <a:buFont typeface="Calibri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41226" indent="-169837" algn="l" defTabSz="914259" rtl="0" eaLnBrk="1" latinLnBrk="0" hangingPunct="1">
        <a:spcBef>
          <a:spcPct val="20000"/>
        </a:spcBef>
        <a:buFont typeface="Wingdings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98356" indent="-169837" algn="l" defTabSz="91425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/>
          </p:cNvSpPr>
          <p:nvPr>
            <p:ph type="title"/>
          </p:nvPr>
        </p:nvSpPr>
        <p:spPr bwMode="auto">
          <a:xfrm>
            <a:off x="892972" y="115193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merican Typewriter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/>
          </p:cNvSpPr>
          <p:nvPr>
            <p:ph type="body" idx="1"/>
          </p:nvPr>
        </p:nvSpPr>
        <p:spPr bwMode="auto">
          <a:xfrm>
            <a:off x="892972" y="3536156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Helvetica" charset="0"/>
              </a:rPr>
              <a:t>Click to edit Master text styles</a:t>
            </a:r>
          </a:p>
          <a:p>
            <a:pPr lvl="1"/>
            <a:r>
              <a:rPr lang="en-US" smtClean="0">
                <a:sym typeface="Helvetica" charset="0"/>
              </a:rPr>
              <a:t>Second level</a:t>
            </a:r>
          </a:p>
          <a:p>
            <a:pPr lvl="2"/>
            <a:r>
              <a:rPr lang="en-US" smtClean="0">
                <a:sym typeface="Helvetica" charset="0"/>
              </a:rPr>
              <a:t>Third level</a:t>
            </a:r>
          </a:p>
          <a:p>
            <a:pPr lvl="3"/>
            <a:r>
              <a:rPr lang="en-US" smtClean="0">
                <a:sym typeface="Helvetica" charset="0"/>
              </a:rPr>
              <a:t>Fourth level</a:t>
            </a:r>
          </a:p>
          <a:p>
            <a:pPr lvl="4"/>
            <a:r>
              <a:rPr lang="en-US" smtClean="0">
                <a:sym typeface="Helvetica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617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+mj-lt"/>
          <a:ea typeface="+mj-ea"/>
          <a:cs typeface="+mj-cs"/>
          <a:sym typeface="American Typewriter" charset="0"/>
        </a:defRPr>
      </a:lvl1pPr>
      <a:lvl2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2pPr>
      <a:lvl3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3pPr>
      <a:lvl4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4pPr>
      <a:lvl5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5pPr>
      <a:lvl6pPr marL="321407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6pPr>
      <a:lvl7pPr marL="642816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7pPr>
      <a:lvl8pPr marL="964224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8pPr>
      <a:lvl9pPr marL="1285631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9pPr>
    </p:titleStyle>
    <p:bodyStyle>
      <a:lvl1pPr marL="241056" indent="-241056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1pPr>
      <a:lvl2pPr marL="160704" indent="160704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2pPr>
      <a:lvl3pPr marL="321407" indent="321407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3pPr>
      <a:lvl4pPr marL="482111" indent="482111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4pPr>
      <a:lvl5pPr marL="642816" indent="642816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5pPr>
      <a:lvl6pPr marL="964224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6pPr>
      <a:lvl7pPr marL="1285631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7pPr>
      <a:lvl8pPr marL="1607041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8pPr>
      <a:lvl9pPr marL="1928447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/>
          </p:cNvSpPr>
          <p:nvPr/>
        </p:nvSpPr>
        <p:spPr bwMode="auto">
          <a:xfrm>
            <a:off x="-8930" y="-44648"/>
            <a:ext cx="9193113" cy="60543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074" name="AutoShape 2"/>
          <p:cNvSpPr>
            <a:spLocks/>
          </p:cNvSpPr>
          <p:nvPr/>
        </p:nvSpPr>
        <p:spPr bwMode="auto">
          <a:xfrm>
            <a:off x="-187523" y="5804300"/>
            <a:ext cx="9429750" cy="11608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pic>
        <p:nvPicPr>
          <p:cNvPr id="3076" name="Picture 3" descr="droppedImag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5821043"/>
            <a:ext cx="794742" cy="96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33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+mj-lt"/>
          <a:ea typeface="+mj-ea"/>
          <a:cs typeface="+mj-cs"/>
          <a:sym typeface="American Typewriter" charset="0"/>
        </a:defRPr>
      </a:lvl1pPr>
      <a:lvl2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2pPr>
      <a:lvl3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3pPr>
      <a:lvl4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4pPr>
      <a:lvl5pPr algn="ctr" defTabSz="410688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5pPr>
      <a:lvl6pPr marL="321407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6pPr>
      <a:lvl7pPr marL="642816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7pPr>
      <a:lvl8pPr marL="964224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8pPr>
      <a:lvl9pPr marL="1285631" algn="ctr" defTabSz="410688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9pPr>
    </p:titleStyle>
    <p:bodyStyle>
      <a:lvl1pPr marL="241056" indent="-241056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1pPr>
      <a:lvl2pPr marL="160704" indent="160704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2pPr>
      <a:lvl3pPr marL="321407" indent="321407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3pPr>
      <a:lvl4pPr marL="482111" indent="482111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4pPr>
      <a:lvl5pPr marL="642816" indent="642816" algn="l" defTabSz="321407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5pPr>
      <a:lvl6pPr marL="964224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6pPr>
      <a:lvl7pPr marL="1285631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7pPr>
      <a:lvl8pPr marL="1607041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8pPr>
      <a:lvl9pPr marL="1928447" algn="l" defTabSz="321407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6428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droppedImage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5821042"/>
            <a:ext cx="794742" cy="96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9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410709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+mj-lt"/>
          <a:ea typeface="+mj-ea"/>
          <a:cs typeface="+mj-cs"/>
          <a:sym typeface="American Typewriter" charset="0"/>
        </a:defRPr>
      </a:lvl1pPr>
      <a:lvl2pPr algn="ctr" defTabSz="410709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2pPr>
      <a:lvl3pPr algn="ctr" defTabSz="410709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3pPr>
      <a:lvl4pPr algn="ctr" defTabSz="410709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4pPr>
      <a:lvl5pPr algn="ctr" defTabSz="410709" rtl="0" eaLnBrk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5pPr>
      <a:lvl6pPr marL="321424" algn="ctr" defTabSz="410709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6pPr>
      <a:lvl7pPr marL="642849" algn="ctr" defTabSz="410709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7pPr>
      <a:lvl8pPr marL="964274" algn="ctr" defTabSz="410709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8pPr>
      <a:lvl9pPr marL="1285697" algn="ctr" defTabSz="410709" rtl="0" fontAlgn="base" hangingPunct="0">
        <a:spcBef>
          <a:spcPct val="0"/>
        </a:spcBef>
        <a:spcAft>
          <a:spcPct val="0"/>
        </a:spcAft>
        <a:defRPr sz="5100">
          <a:solidFill>
            <a:srgbClr val="015681"/>
          </a:solidFill>
          <a:latin typeface="American Typewriter" charset="0"/>
          <a:ea typeface="American Typewriter" charset="0"/>
          <a:cs typeface="American Typewriter" charset="0"/>
          <a:sym typeface="American Typewriter" charset="0"/>
        </a:defRPr>
      </a:lvl9pPr>
    </p:titleStyle>
    <p:bodyStyle>
      <a:lvl1pPr marL="241068" indent="-241068" algn="l" defTabSz="321424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1pPr>
      <a:lvl2pPr marL="160712" indent="160712" algn="l" defTabSz="321424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2pPr>
      <a:lvl3pPr marL="321424" indent="321424" algn="l" defTabSz="321424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3pPr>
      <a:lvl4pPr marL="482136" indent="482136" algn="l" defTabSz="321424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4pPr>
      <a:lvl5pPr marL="642849" indent="642849" algn="l" defTabSz="321424" rtl="0" eaLnBrk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5pPr>
      <a:lvl6pPr marL="964274" algn="l" defTabSz="321424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6pPr>
      <a:lvl7pPr marL="1285697" algn="l" defTabSz="321424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7pPr>
      <a:lvl8pPr marL="1607123" algn="l" defTabSz="321424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8pPr>
      <a:lvl9pPr marL="1928546" algn="l" defTabSz="321424" rtl="0" fontAlgn="base" hangingPunct="0">
        <a:spcBef>
          <a:spcPct val="0"/>
        </a:spcBef>
        <a:spcAft>
          <a:spcPct val="0"/>
        </a:spcAft>
        <a:defRPr sz="8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9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175432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3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87338" indent="-287338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7063" indent="-16986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84263" indent="-169863" algn="l" defTabSz="914400" rtl="0" eaLnBrk="1" latinLnBrk="0" hangingPunct="1">
        <a:spcBef>
          <a:spcPct val="20000"/>
        </a:spcBef>
        <a:buFont typeface="Calibri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41463" indent="-169863" algn="l" defTabSz="914400" rtl="0" eaLnBrk="1" latinLnBrk="0" hangingPunct="1">
        <a:spcBef>
          <a:spcPct val="20000"/>
        </a:spcBef>
        <a:buFont typeface="Wingdings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98663" indent="-169863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9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175432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4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87338" indent="-287338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7063" indent="-16986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84263" indent="-169863" algn="l" defTabSz="914400" rtl="0" eaLnBrk="1" latinLnBrk="0" hangingPunct="1">
        <a:spcBef>
          <a:spcPct val="20000"/>
        </a:spcBef>
        <a:buFont typeface="Calibri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41463" indent="-169863" algn="l" defTabSz="914400" rtl="0" eaLnBrk="1" latinLnBrk="0" hangingPunct="1">
        <a:spcBef>
          <a:spcPct val="20000"/>
        </a:spcBef>
        <a:buFont typeface="Wingdings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98663" indent="-169863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mierinc.com/AdvisorLive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tientsafetysummit.org/2013/" TargetMode="Externa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unity.advanceweb.com/blogs/nurses3/archive/2013/07/03/nursing-spot-checks-for-patient-safety-a-nurse-s-perspective.aspx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hyperlink" Target="http://ppahs.org/2011/08/18/would-monitoring-have-saved-justin-micalizzi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6" Type="http://schemas.openxmlformats.org/officeDocument/2006/relationships/hyperlink" Target="http://promisetoamanda.org/?page_id=32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hyperlink" Target="http://ppahs.org/2012/02/01/guest-post-yes-real-time-monitoring-would-have-saved-leah-2/" TargetMode="External"/><Relationship Id="rId4" Type="http://schemas.openxmlformats.org/officeDocument/2006/relationships/image" Target="../media/image18.png"/><Relationship Id="rId9" Type="http://schemas.openxmlformats.org/officeDocument/2006/relationships/hyperlink" Target="http://ppahs.org/2012/01/13/guest-post-monitoring-can-prevent-errors-with-patient-controlled-analgesia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5.png"/><Relationship Id="rId4" Type="http://schemas.openxmlformats.org/officeDocument/2006/relationships/oleObject" Target="../embeddings/Microsoft_Excel_97-2003_Worksheet1.xls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02" y="3161830"/>
            <a:ext cx="5486400" cy="523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Advisor Live®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Safe </a:t>
            </a:r>
            <a:r>
              <a:rPr lang="en-US" dirty="0"/>
              <a:t>opioid use – Strategies for reducing adverse events and related harm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124200" y="5123303"/>
            <a:ext cx="1809750" cy="373659"/>
          </a:xfrm>
        </p:spPr>
        <p:txBody>
          <a:bodyPr/>
          <a:lstStyle/>
          <a:p>
            <a:r>
              <a:rPr lang="en-US" dirty="0" smtClean="0"/>
              <a:t>March 4, 2014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1" y="5123303"/>
            <a:ext cx="722039" cy="6663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431" y="5830578"/>
            <a:ext cx="2062716" cy="654986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dirty="0" smtClean="0"/>
              <a:t>@</a:t>
            </a:r>
            <a:r>
              <a:rPr lang="en-US" dirty="0" err="1" smtClean="0"/>
              <a:t>PremierHA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 err="1" smtClean="0"/>
              <a:t>AdvisorLive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43804" y="6144698"/>
            <a:ext cx="6500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Download today’s slides at 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www.premierinc.com/AdvisorLive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0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1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b="4998"/>
          <a:stretch/>
        </p:blipFill>
        <p:spPr bwMode="auto">
          <a:xfrm>
            <a:off x="2016628" y="896569"/>
            <a:ext cx="1199700" cy="166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</a:t>
            </a:r>
            <a:endParaRPr lang="en-US" dirty="0"/>
          </a:p>
        </p:txBody>
      </p:sp>
      <p:sp>
        <p:nvSpPr>
          <p:cNvPr id="11" name="Text Box 8"/>
          <p:cNvSpPr txBox="1"/>
          <p:nvPr/>
        </p:nvSpPr>
        <p:spPr>
          <a:xfrm>
            <a:off x="967740" y="7922895"/>
            <a:ext cx="914400" cy="8686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25" tIns="45713" rIns="91425" bIns="4571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latin typeface="Times New Roman"/>
              <a:ea typeface="Calibri"/>
            </a:endParaRPr>
          </a:p>
        </p:txBody>
      </p:sp>
      <p:pic>
        <p:nvPicPr>
          <p:cNvPr id="2058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1" r="3483" b="4436"/>
          <a:stretch/>
        </p:blipFill>
        <p:spPr bwMode="auto">
          <a:xfrm>
            <a:off x="315449" y="885553"/>
            <a:ext cx="1199700" cy="164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1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6"/>
          <a:stretch/>
        </p:blipFill>
        <p:spPr bwMode="auto">
          <a:xfrm>
            <a:off x="3901499" y="912448"/>
            <a:ext cx="1199700" cy="164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" r="5907" b="6722"/>
          <a:stretch/>
        </p:blipFill>
        <p:spPr bwMode="auto">
          <a:xfrm>
            <a:off x="5747797" y="907585"/>
            <a:ext cx="1199700" cy="164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0" b="3305"/>
          <a:stretch/>
        </p:blipFill>
        <p:spPr bwMode="auto">
          <a:xfrm>
            <a:off x="7524740" y="885553"/>
            <a:ext cx="1206741" cy="164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6477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47065" y="2636184"/>
            <a:ext cx="186197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Moderator: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Gina Pugliese</a:t>
            </a:r>
            <a:r>
              <a:rPr lang="en-US" sz="1200" dirty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200" b="1" dirty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RN </a:t>
            </a:r>
            <a:r>
              <a:rPr lang="en-US" sz="1200" b="1" dirty="0" smtClean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MS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Helvetica"/>
                <a:ea typeface="Calibri" pitchFamily="34" charset="0"/>
                <a:cs typeface="Times New Roman" pitchFamily="18" charset="0"/>
              </a:rPr>
              <a:t>vice president, Premier Safety Institute®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228600" y="12271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893944" y="2585335"/>
            <a:ext cx="185744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Helvetica"/>
                <a:ea typeface="Calibri" pitchFamily="34" charset="0"/>
                <a:cs typeface="Times New Roman" pitchFamily="18" charset="0"/>
              </a:rPr>
              <a:t>Michael </a:t>
            </a:r>
            <a:r>
              <a:rPr lang="en-US" sz="1200" b="1" dirty="0" smtClean="0">
                <a:latin typeface="Helvetica"/>
                <a:ea typeface="Calibri" pitchFamily="34" charset="0"/>
                <a:cs typeface="Times New Roman" pitchFamily="18" charset="0"/>
              </a:rPr>
              <a:t>Wong, JD </a:t>
            </a:r>
            <a:r>
              <a:rPr lang="en-US" sz="1200" dirty="0">
                <a:latin typeface="Helvetica"/>
                <a:ea typeface="Calibri" pitchFamily="34" charset="0"/>
                <a:cs typeface="Times New Roman" pitchFamily="18" charset="0"/>
              </a:rPr>
              <a:t>executive director, Physician-Patient Alliance for Health &amp; Safety</a:t>
            </a:r>
            <a:r>
              <a:rPr lang="en-US" sz="1200" dirty="0">
                <a:solidFill>
                  <a:srgbClr val="2C4AD7"/>
                </a:solidFill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0" y="23701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2" y="3021509"/>
            <a:ext cx="184709" cy="37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5" tIns="45713" rIns="91425" bIns="4571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0" y="32083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3978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501090" y="2811024"/>
            <a:ext cx="2072238" cy="1215717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Helvetica"/>
                <a:ea typeface="Arial Unicode MS" pitchFamily="34" charset="-128"/>
                <a:cs typeface="Helvetica"/>
              </a:rPr>
              <a:t>Harold J. A. </a:t>
            </a:r>
            <a:r>
              <a:rPr lang="en-US" sz="1200" b="1" dirty="0" smtClean="0">
                <a:solidFill>
                  <a:srgbClr val="000000"/>
                </a:solidFill>
                <a:latin typeface="Helvetica"/>
                <a:ea typeface="Arial Unicode MS" pitchFamily="34" charset="-128"/>
                <a:cs typeface="Helvetica"/>
              </a:rPr>
              <a:t>Oglesby, </a:t>
            </a:r>
            <a:r>
              <a:rPr lang="en-US" sz="1100" b="1" dirty="0">
                <a:solidFill>
                  <a:srgbClr val="000000"/>
                </a:solidFill>
                <a:latin typeface="Helvetica"/>
                <a:ea typeface="Arial Unicode MS" pitchFamily="34" charset="-128"/>
                <a:cs typeface="Helvetica"/>
              </a:rPr>
              <a:t>RRT</a:t>
            </a:r>
            <a:r>
              <a:rPr lang="en-US" sz="1300" dirty="0">
                <a:solidFill>
                  <a:srgbClr val="000000"/>
                </a:solidFill>
                <a:latin typeface="Helvetica"/>
                <a:ea typeface="Arial Unicode MS" pitchFamily="34" charset="-128"/>
                <a:cs typeface="Helvetica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Helvetica"/>
                <a:ea typeface="Arial Unicode MS" pitchFamily="34" charset="-128"/>
                <a:cs typeface="Helvetica"/>
              </a:rPr>
              <a:t>manager, The Center for Pulmonary Health Candler Hospital, Saint Joseph’s/ Candler Health System, Savannah, GA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47072" y="2816287"/>
            <a:ext cx="1798371" cy="156966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lvl="0"/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Joan </a:t>
            </a:r>
            <a:r>
              <a:rPr lang="en-US" sz="1200" b="1" dirty="0" err="1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Speigel</a:t>
            </a: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, MD </a:t>
            </a: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assistant professor, Anesthesiology, Harvard Medical School and Beth Israel Deaconess Medical </a:t>
            </a:r>
            <a:r>
              <a:rPr lang="en-US" sz="1200" dirty="0" err="1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Ctr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294003" y="2811022"/>
            <a:ext cx="1921712" cy="1569646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lvl="0"/>
            <a:r>
              <a:rPr lang="en-US" sz="1200" b="1" dirty="0" err="1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Bhavani</a:t>
            </a: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 S. </a:t>
            </a:r>
            <a:r>
              <a:rPr lang="en-US" sz="1200" b="1" dirty="0" err="1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Kodali</a:t>
            </a: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, </a:t>
            </a:r>
            <a:r>
              <a:rPr lang="en-US" sz="12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MD</a:t>
            </a:r>
            <a:r>
              <a:rPr lang="en-US" sz="12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Calibri" pitchFamily="34" charset="0"/>
                <a:cs typeface="Helvetica" panose="020B0604020202020204" pitchFamily="34" charset="0"/>
              </a:rPr>
              <a:t>associate professor, Department of Anesthesiology, Brigham and Women’s Hospital, Harvard Medical School 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181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48979" y="1017984"/>
            <a:ext cx="7773293" cy="1470050"/>
          </a:xfrm>
        </p:spPr>
        <p:txBody>
          <a:bodyPr/>
          <a:lstStyle/>
          <a:p>
            <a:pPr defTabSz="401739" eaLnBrk="1"/>
            <a: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  <a:t>First National </a:t>
            </a:r>
            <a:b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</a:br>
            <a: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  <a:t>Patient-Controlled Analgesia Survey </a:t>
            </a:r>
            <a:b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</a:br>
            <a: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  <a:t>of Hospital Practices:</a:t>
            </a:r>
            <a:b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</a:br>
            <a:r>
              <a:rPr lang="en-US" sz="3300">
                <a:latin typeface="Gill Sans" charset="0"/>
                <a:ea typeface="Gill Sans" charset="0"/>
                <a:cs typeface="Gill Sans" charset="0"/>
                <a:sym typeface="Gill Sans" charset="0"/>
              </a:rPr>
              <a:t>The Results</a:t>
            </a:r>
            <a:endParaRPr lang="en-US" smtClean="0"/>
          </a:p>
        </p:txBody>
      </p:sp>
      <p:sp>
        <p:nvSpPr>
          <p:cNvPr id="4099" name="Subtitle 1"/>
          <p:cNvSpPr>
            <a:spLocks noGrp="1"/>
          </p:cNvSpPr>
          <p:nvPr>
            <p:ph type="subTitle" idx="1"/>
          </p:nvPr>
        </p:nvSpPr>
        <p:spPr>
          <a:xfrm>
            <a:off x="1410891" y="3375426"/>
            <a:ext cx="6400354" cy="1752451"/>
          </a:xfrm>
        </p:spPr>
        <p:txBody>
          <a:bodyPr/>
          <a:lstStyle/>
          <a:p>
            <a:pPr eaLnBrk="1"/>
            <a:r>
              <a:rPr lang="en-US" sz="2200">
                <a:latin typeface="Arial" pitchFamily="34" charset="0"/>
                <a:cs typeface="Arial" pitchFamily="34" charset="0"/>
              </a:rPr>
              <a:t>Michael Wong, JD</a:t>
            </a:r>
            <a:br>
              <a:rPr lang="en-US" sz="2200">
                <a:latin typeface="Arial" pitchFamily="34" charset="0"/>
                <a:cs typeface="Arial" pitchFamily="34" charset="0"/>
              </a:rPr>
            </a:br>
            <a:r>
              <a:rPr lang="en-US" sz="2200">
                <a:latin typeface="Arial" pitchFamily="34" charset="0"/>
                <a:cs typeface="Arial" pitchFamily="34" charset="0"/>
              </a:rPr>
              <a:t>Founder/Executive Director</a:t>
            </a:r>
            <a:br>
              <a:rPr lang="en-US" sz="2200">
                <a:latin typeface="Arial" pitchFamily="34" charset="0"/>
                <a:cs typeface="Arial" pitchFamily="34" charset="0"/>
              </a:rPr>
            </a:br>
            <a:r>
              <a:rPr lang="en-US" sz="2200">
                <a:latin typeface="Arial" pitchFamily="34" charset="0"/>
                <a:cs typeface="Arial" pitchFamily="34" charset="0"/>
              </a:rPr>
              <a:t>Physician-Patient Alliance for Health &amp; Safety </a:t>
            </a:r>
          </a:p>
        </p:txBody>
      </p:sp>
      <p:grpSp>
        <p:nvGrpSpPr>
          <p:cNvPr id="4100" name="Group 2"/>
          <p:cNvGrpSpPr>
            <a:grpSpLocks/>
          </p:cNvGrpSpPr>
          <p:nvPr/>
        </p:nvGrpSpPr>
        <p:grpSpPr bwMode="auto">
          <a:xfrm>
            <a:off x="6116836" y="5485061"/>
            <a:ext cx="2732484" cy="964406"/>
            <a:chOff x="0" y="0"/>
            <a:chExt cx="3886246" cy="1371600"/>
          </a:xfrm>
        </p:grpSpPr>
        <p:sp>
          <p:nvSpPr>
            <p:cNvPr id="4102" name="AutoShape 3"/>
            <p:cNvSpPr>
              <a:spLocks/>
            </p:cNvSpPr>
            <p:nvPr/>
          </p:nvSpPr>
          <p:spPr bwMode="auto">
            <a:xfrm>
              <a:off x="265472" y="0"/>
              <a:ext cx="3274151" cy="1371600"/>
            </a:xfrm>
            <a:custGeom>
              <a:avLst/>
              <a:gdLst>
                <a:gd name="T0" fmla="*/ 1637076 w 21600"/>
                <a:gd name="T1" fmla="*/ 685800 h 21600"/>
                <a:gd name="T2" fmla="*/ 1637076 w 21600"/>
                <a:gd name="T3" fmla="*/ 685800 h 21600"/>
                <a:gd name="T4" fmla="*/ 1637076 w 21600"/>
                <a:gd name="T5" fmla="*/ 685800 h 21600"/>
                <a:gd name="T6" fmla="*/ 1637076 w 21600"/>
                <a:gd name="T7" fmla="*/ 6858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67B2">
                <a:alpha val="20000"/>
              </a:srgbClr>
            </a:solidFill>
            <a:ln w="12700" cap="flat" cmpd="sng">
              <a:solidFill>
                <a:srgbClr val="000000">
                  <a:alpha val="2000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67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pic>
          <p:nvPicPr>
            <p:cNvPr id="4103" name="Picture 4" descr="www.promisetoamanda.org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1482"/>
              <a:ext cx="3886246" cy="11216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4101" name="Picture 5" descr="droppedIma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9" y="5324327"/>
            <a:ext cx="1063749" cy="1294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306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/>
          </p:cNvSpPr>
          <p:nvPr/>
        </p:nvSpPr>
        <p:spPr bwMode="auto">
          <a:xfrm>
            <a:off x="383977" y="116087"/>
            <a:ext cx="8545711" cy="946547"/>
          </a:xfrm>
          <a:custGeom>
            <a:avLst/>
            <a:gdLst>
              <a:gd name="T0" fmla="*/ 6076950 w 21600"/>
              <a:gd name="T1" fmla="*/ 673100 h 21600"/>
              <a:gd name="T2" fmla="*/ 6076950 w 21600"/>
              <a:gd name="T3" fmla="*/ 673100 h 21600"/>
              <a:gd name="T4" fmla="*/ 6076950 w 21600"/>
              <a:gd name="T5" fmla="*/ 673100 h 21600"/>
              <a:gd name="T6" fmla="*/ 6076950 w 21600"/>
              <a:gd name="T7" fmla="*/ 673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6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Agenda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5123" name="AutoShape 2"/>
          <p:cNvSpPr>
            <a:spLocks/>
          </p:cNvSpPr>
          <p:nvPr/>
        </p:nvSpPr>
        <p:spPr bwMode="auto">
          <a:xfrm>
            <a:off x="821535" y="803672"/>
            <a:ext cx="7929563" cy="5464969"/>
          </a:xfrm>
          <a:custGeom>
            <a:avLst/>
            <a:gdLst>
              <a:gd name="T0" fmla="*/ 5638800 w 21600"/>
              <a:gd name="T1" fmla="*/ 3886200 h 21600"/>
              <a:gd name="T2" fmla="*/ 5638800 w 21600"/>
              <a:gd name="T3" fmla="*/ 3886200 h 21600"/>
              <a:gd name="T4" fmla="*/ 5638800 w 21600"/>
              <a:gd name="T5" fmla="*/ 3886200 h 21600"/>
              <a:gd name="T6" fmla="*/ 5638800 w 21600"/>
              <a:gd name="T7" fmla="*/ 3886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472045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arabicPeriod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2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Impetus for the survey</a:t>
            </a:r>
          </a:p>
          <a:p>
            <a:pPr marL="472045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arabicPeriod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2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Survey methodology &amp; respondents</a:t>
            </a:r>
          </a:p>
          <a:p>
            <a:pPr marL="472045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arabicPeriod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2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Statistical analysis</a:t>
            </a:r>
          </a:p>
          <a:p>
            <a:pPr marL="472045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arabicPeriod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2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Result yardstick</a:t>
            </a:r>
          </a:p>
          <a:p>
            <a:pPr marL="472045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arabicPeriod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2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Major conclusions:</a:t>
            </a:r>
          </a:p>
          <a:p>
            <a:pPr marL="713088" lvl="1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romanLcParenBoth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Inconsistent Consideration of Patient Risk Factors increases patients overall risks</a:t>
            </a:r>
          </a:p>
          <a:p>
            <a:pPr marL="713088" lvl="1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romanLcParenBoth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Inconsistent double checks puts patients at risk</a:t>
            </a:r>
          </a:p>
          <a:p>
            <a:pPr marL="713088" lvl="1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romanLcParenBoth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Reducing alarm fatigue may increase use of patient monitoring</a:t>
            </a:r>
          </a:p>
          <a:p>
            <a:pPr marL="713088" lvl="1" indent="-345943" defTabSz="321391" fontAlgn="base" hangingPunct="0">
              <a:lnSpc>
                <a:spcPct val="150000"/>
              </a:lnSpc>
              <a:spcBef>
                <a:spcPts val="422"/>
              </a:spcBef>
              <a:spcAft>
                <a:spcPct val="0"/>
              </a:spcAft>
              <a:buSzPct val="100000"/>
              <a:buFontTx/>
              <a:buAutoNum type="romanLcParenBoth"/>
              <a:tabLst>
                <a:tab pos="249970" algn="l"/>
                <a:tab pos="499941" algn="l"/>
                <a:tab pos="749914" algn="l"/>
                <a:tab pos="999885" algn="l"/>
                <a:tab pos="1249856" algn="l"/>
                <a:tab pos="1499827" algn="l"/>
                <a:tab pos="1749797" algn="l"/>
                <a:tab pos="1999770" algn="l"/>
                <a:tab pos="2249741" algn="l"/>
                <a:tab pos="2499712" algn="l"/>
                <a:tab pos="2749682" algn="l"/>
                <a:tab pos="2999652" algn="l"/>
              </a:tabLs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Continuous electronic monitoring reduces adverse events and hospital expenditures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1572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786690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6147" name="AutoShape 2"/>
          <p:cNvSpPr>
            <a:spLocks/>
          </p:cNvSpPr>
          <p:nvPr/>
        </p:nvSpPr>
        <p:spPr bwMode="auto">
          <a:xfrm>
            <a:off x="383977" y="116087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Impetus for the Survey</a:t>
            </a:r>
          </a:p>
        </p:txBody>
      </p:sp>
      <p:sp>
        <p:nvSpPr>
          <p:cNvPr id="6148" name="AutoShape 3"/>
          <p:cNvSpPr>
            <a:spLocks/>
          </p:cNvSpPr>
          <p:nvPr/>
        </p:nvSpPr>
        <p:spPr bwMode="auto">
          <a:xfrm>
            <a:off x="2500316" y="1125141"/>
            <a:ext cx="4018359" cy="910828"/>
          </a:xfrm>
          <a:custGeom>
            <a:avLst/>
            <a:gdLst>
              <a:gd name="T0" fmla="*/ 2857500 w 21600"/>
              <a:gd name="T1" fmla="*/ 647700 h 21600"/>
              <a:gd name="T2" fmla="*/ 2857500 w 21600"/>
              <a:gd name="T3" fmla="*/ 647700 h 21600"/>
              <a:gd name="T4" fmla="*/ 2857500 w 21600"/>
              <a:gd name="T5" fmla="*/ 647700 h 21600"/>
              <a:gd name="T6" fmla="*/ 2857500 w 21600"/>
              <a:gd name="T7" fmla="*/ 6477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More than 13 million patients 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each year receive PCA in US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6149" name="AutoShape 4"/>
          <p:cNvSpPr>
            <a:spLocks/>
          </p:cNvSpPr>
          <p:nvPr/>
        </p:nvSpPr>
        <p:spPr bwMode="auto">
          <a:xfrm>
            <a:off x="3588035" y="5883350"/>
            <a:ext cx="5393531" cy="628427"/>
          </a:xfrm>
          <a:custGeom>
            <a:avLst/>
            <a:gdLst>
              <a:gd name="T0" fmla="*/ 3835400 w 21600"/>
              <a:gd name="T1" fmla="*/ 446882 h 21600"/>
              <a:gd name="T2" fmla="*/ 3835400 w 21600"/>
              <a:gd name="T3" fmla="*/ 446882 h 21600"/>
              <a:gd name="T4" fmla="*/ 3835400 w 21600"/>
              <a:gd name="T5" fmla="*/ 446882 h 21600"/>
              <a:gd name="T6" fmla="*/ 3835400 w 21600"/>
              <a:gd name="T7" fmla="*/ 446882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Robert </a:t>
            </a:r>
            <a:r>
              <a:rPr lang="en-US" sz="14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Stoelting</a:t>
            </a: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MD 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(President, Anesthesia Patient Safety Foundation) presentation, </a:t>
            </a:r>
            <a:r>
              <a:rPr lang="en-US" sz="1400" i="1" dirty="0" smtClean="0">
                <a:solidFill>
                  <a:srgbClr val="021EAA"/>
                </a:solidFill>
                <a:latin typeface="Arial" pitchFamily="34" charset="0"/>
                <a:cs typeface="Arial" pitchFamily="34" charset="0"/>
                <a:sym typeface="Arial" pitchFamily="34" charset="0"/>
                <a:hlinkClick r:id="rId2"/>
              </a:rPr>
              <a:t>Patient, Safety Science &amp; Technology Summit</a:t>
            </a: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(January 2013)</a:t>
            </a:r>
            <a:endParaRPr lang="en-US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6150" name="AutoShape 5"/>
          <p:cNvSpPr>
            <a:spLocks/>
          </p:cNvSpPr>
          <p:nvPr/>
        </p:nvSpPr>
        <p:spPr bwMode="auto">
          <a:xfrm>
            <a:off x="2214566" y="2937867"/>
            <a:ext cx="4575349" cy="593824"/>
          </a:xfrm>
          <a:custGeom>
            <a:avLst/>
            <a:gdLst>
              <a:gd name="T0" fmla="*/ 3253582 w 21600"/>
              <a:gd name="T1" fmla="*/ 422275 h 21600"/>
              <a:gd name="T2" fmla="*/ 3253582 w 21600"/>
              <a:gd name="T3" fmla="*/ 422275 h 21600"/>
              <a:gd name="T4" fmla="*/ 3253582 w 21600"/>
              <a:gd name="T5" fmla="*/ 422275 h 21600"/>
              <a:gd name="T6" fmla="*/ 3253582 w 21600"/>
              <a:gd name="T7" fmla="*/ 42227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0.16 to 5.2% 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suffer respiratory depression (est.)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6151" name="AutoShape 6"/>
          <p:cNvSpPr>
            <a:spLocks/>
          </p:cNvSpPr>
          <p:nvPr/>
        </p:nvSpPr>
        <p:spPr bwMode="auto">
          <a:xfrm>
            <a:off x="1528096" y="4549677"/>
            <a:ext cx="5829969" cy="1076027"/>
          </a:xfrm>
          <a:custGeom>
            <a:avLst/>
            <a:gdLst>
              <a:gd name="T0" fmla="*/ 4145635 w 21600"/>
              <a:gd name="T1" fmla="*/ 765175 h 21600"/>
              <a:gd name="T2" fmla="*/ 4145635 w 21600"/>
              <a:gd name="T3" fmla="*/ 765175 h 21600"/>
              <a:gd name="T4" fmla="*/ 4145635 w 21600"/>
              <a:gd name="T5" fmla="*/ 765175 h 21600"/>
              <a:gd name="T6" fmla="*/ 4145635 w 21600"/>
              <a:gd name="T7" fmla="*/ 76517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Between 20,800 to 676,000 PCA patients 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will experience opioid-induced respiratory depression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 flipV="1">
            <a:off x="4509492" y="2168802"/>
            <a:ext cx="0" cy="769069"/>
          </a:xfrm>
          <a:prstGeom prst="line">
            <a:avLst/>
          </a:prstGeom>
          <a:noFill/>
          <a:ln w="635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 flipV="1">
            <a:off x="4509492" y="3661172"/>
            <a:ext cx="0" cy="769070"/>
          </a:xfrm>
          <a:prstGeom prst="line">
            <a:avLst/>
          </a:prstGeom>
          <a:noFill/>
          <a:ln w="635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5606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"/>
          <p:cNvGrpSpPr>
            <a:grpSpLocks/>
          </p:cNvGrpSpPr>
          <p:nvPr/>
        </p:nvGrpSpPr>
        <p:grpSpPr bwMode="auto">
          <a:xfrm>
            <a:off x="3446859" y="3053953"/>
            <a:ext cx="2366367" cy="3589734"/>
            <a:chOff x="0" y="0"/>
            <a:chExt cx="3365500" cy="4794371"/>
          </a:xfrm>
        </p:grpSpPr>
        <p:grpSp>
          <p:nvGrpSpPr>
            <p:cNvPr id="7186" name="Group 2"/>
            <p:cNvGrpSpPr>
              <a:grpSpLocks/>
            </p:cNvGrpSpPr>
            <p:nvPr/>
          </p:nvGrpSpPr>
          <p:grpSpPr bwMode="auto">
            <a:xfrm>
              <a:off x="482600" y="0"/>
              <a:ext cx="2631177" cy="4051323"/>
              <a:chOff x="0" y="0"/>
              <a:chExt cx="2631177" cy="4051323"/>
            </a:xfrm>
          </p:grpSpPr>
          <p:pic>
            <p:nvPicPr>
              <p:cNvPr id="7188" name="Picture 3" descr="droppedImage.pd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95" y="29135"/>
                <a:ext cx="2407729" cy="4022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8196" name="AutoShape 4"/>
              <p:cNvSpPr>
                <a:spLocks/>
              </p:cNvSpPr>
              <p:nvPr/>
            </p:nvSpPr>
            <p:spPr bwMode="auto">
              <a:xfrm>
                <a:off x="0" y="0"/>
                <a:ext cx="2630488" cy="13268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410688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7187" name="AutoShape 5"/>
            <p:cNvSpPr>
              <a:spLocks/>
            </p:cNvSpPr>
            <p:nvPr/>
          </p:nvSpPr>
          <p:spPr bwMode="auto">
            <a:xfrm>
              <a:off x="0" y="4045070"/>
              <a:ext cx="3365500" cy="749301"/>
            </a:xfrm>
            <a:custGeom>
              <a:avLst/>
              <a:gdLst>
                <a:gd name="T0" fmla="*/ 1682750 w 21600"/>
                <a:gd name="T1" fmla="*/ 374651 h 21600"/>
                <a:gd name="T2" fmla="*/ 1682750 w 21600"/>
                <a:gd name="T3" fmla="*/ 374651 h 21600"/>
                <a:gd name="T4" fmla="*/ 1682750 w 21600"/>
                <a:gd name="T5" fmla="*/ 374651 h 21600"/>
                <a:gd name="T6" fmla="*/ 1682750 w 21600"/>
                <a:gd name="T7" fmla="*/ 3746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sym typeface="Helvetica" charset="0"/>
                </a:rPr>
                <a:t>Tyler Ireland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unmonitored PCA after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surgery for collapsed lung</a:t>
              </a:r>
              <a:endParaRPr lang="en-US" sz="14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8198" name="AutoShape 6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172" name="AutoShape 7"/>
          <p:cNvSpPr>
            <a:spLocks/>
          </p:cNvSpPr>
          <p:nvPr/>
        </p:nvSpPr>
        <p:spPr bwMode="auto">
          <a:xfrm>
            <a:off x="383977" y="116087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Impetus for the Survey</a:t>
            </a:r>
          </a:p>
        </p:txBody>
      </p:sp>
      <p:pic>
        <p:nvPicPr>
          <p:cNvPr id="7173" name="Picture 8" descr="louise-batz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406" y="523802"/>
            <a:ext cx="1607344" cy="152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4" name="Picture 9" descr="leah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67" y="4071937"/>
            <a:ext cx="1830586" cy="137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7175" name="Group 10"/>
          <p:cNvGrpSpPr>
            <a:grpSpLocks/>
          </p:cNvGrpSpPr>
          <p:nvPr/>
        </p:nvGrpSpPr>
        <p:grpSpPr bwMode="auto">
          <a:xfrm>
            <a:off x="365001" y="907481"/>
            <a:ext cx="2643188" cy="2695649"/>
            <a:chOff x="179021" y="0"/>
            <a:chExt cx="3759200" cy="3833609"/>
          </a:xfrm>
        </p:grpSpPr>
        <p:pic>
          <p:nvPicPr>
            <p:cNvPr id="7184" name="Picture 11" descr="amanda-abbiehl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961" y="0"/>
              <a:ext cx="1828801" cy="2626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85" name="AutoShape 12"/>
            <p:cNvSpPr>
              <a:spLocks/>
            </p:cNvSpPr>
            <p:nvPr/>
          </p:nvSpPr>
          <p:spPr bwMode="auto">
            <a:xfrm>
              <a:off x="179021" y="2906508"/>
              <a:ext cx="3759200" cy="927101"/>
            </a:xfrm>
            <a:custGeom>
              <a:avLst/>
              <a:gdLst>
                <a:gd name="T0" fmla="*/ 1879600 w 21600"/>
                <a:gd name="T1" fmla="*/ 463551 h 21600"/>
                <a:gd name="T2" fmla="*/ 1879600 w 21600"/>
                <a:gd name="T3" fmla="*/ 463551 h 21600"/>
                <a:gd name="T4" fmla="*/ 1879600 w 21600"/>
                <a:gd name="T5" fmla="*/ 463551 h 21600"/>
                <a:gd name="T6" fmla="*/ 1879600 w 21600"/>
                <a:gd name="T7" fmla="*/ 4635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sym typeface="Helvetica" charset="0"/>
                </a:rPr>
                <a:t>Amanda Abbiehl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18-year old, admitted for “severe strep throat”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unmonitored use of PCA</a:t>
              </a:r>
            </a:p>
            <a:p>
              <a:pPr algn="ctr" defTabSz="321407" fontAlgn="base" hangingPunct="0">
                <a:spcBef>
                  <a:spcPts val="422"/>
                </a:spcBef>
                <a:spcAft>
                  <a:spcPct val="0"/>
                </a:spcAft>
              </a:pPr>
              <a:r>
                <a:rPr lang="en-US" sz="800" u="sng">
                  <a:solidFill>
                    <a:srgbClr val="000000"/>
                  </a:solidFill>
                  <a:sym typeface="Helvetica" charset="0"/>
                  <a:hlinkClick r:id="rId6"/>
                </a:rPr>
                <a:t>http://promisetoamanda.org/?page_id=32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76" name="Group 13"/>
          <p:cNvGrpSpPr>
            <a:grpSpLocks/>
          </p:cNvGrpSpPr>
          <p:nvPr/>
        </p:nvGrpSpPr>
        <p:grpSpPr bwMode="auto">
          <a:xfrm>
            <a:off x="3339703" y="732235"/>
            <a:ext cx="2625328" cy="3048372"/>
            <a:chOff x="-266700" y="0"/>
            <a:chExt cx="3733799" cy="4335720"/>
          </a:xfrm>
        </p:grpSpPr>
        <p:pic>
          <p:nvPicPr>
            <p:cNvPr id="7182" name="Picture 14" descr="droppedImage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637" y="0"/>
              <a:ext cx="1645921" cy="2633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83" name="AutoShape 15"/>
            <p:cNvSpPr>
              <a:spLocks/>
            </p:cNvSpPr>
            <p:nvPr/>
          </p:nvSpPr>
          <p:spPr bwMode="auto">
            <a:xfrm>
              <a:off x="-266700" y="2875220"/>
              <a:ext cx="3733799" cy="1460500"/>
            </a:xfrm>
            <a:custGeom>
              <a:avLst/>
              <a:gdLst>
                <a:gd name="T0" fmla="*/ 1866900 w 21600"/>
                <a:gd name="T1" fmla="*/ 730250 h 21600"/>
                <a:gd name="T2" fmla="*/ 1866900 w 21600"/>
                <a:gd name="T3" fmla="*/ 730250 h 21600"/>
                <a:gd name="T4" fmla="*/ 1866900 w 21600"/>
                <a:gd name="T5" fmla="*/ 730250 h 21600"/>
                <a:gd name="T6" fmla="*/ 1866900 w 21600"/>
                <a:gd name="T7" fmla="*/ 7302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sym typeface="Helvetica" charset="0"/>
                </a:rPr>
                <a:t>Robert Goode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unmonitored use of PCA after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sym typeface="Helvetica" charset="0"/>
                </a:rPr>
                <a:t>hiatal hernia surgery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u="sng">
                  <a:solidFill>
                    <a:srgbClr val="000000"/>
                  </a:solidFill>
                  <a:sym typeface="Helvetica" charset="0"/>
                  <a:hlinkClick r:id="rId8"/>
                </a:rPr>
                <a:t>http://community.advanceweb.com/blogs/nurses3/archive/2013/07/03/nursing-spot-checks-for-patient-safety-a-nurse-s-perspective.aspx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177" name="AutoShape 16"/>
          <p:cNvSpPr>
            <a:spLocks/>
          </p:cNvSpPr>
          <p:nvPr/>
        </p:nvSpPr>
        <p:spPr bwMode="auto">
          <a:xfrm>
            <a:off x="6151439" y="2303146"/>
            <a:ext cx="2544961" cy="901898"/>
          </a:xfrm>
          <a:custGeom>
            <a:avLst/>
            <a:gdLst>
              <a:gd name="T0" fmla="*/ 1809750 w 21600"/>
              <a:gd name="T1" fmla="*/ 641350 h 21600"/>
              <a:gd name="T2" fmla="*/ 1809750 w 21600"/>
              <a:gd name="T3" fmla="*/ 641350 h 21600"/>
              <a:gd name="T4" fmla="*/ 1809750 w 21600"/>
              <a:gd name="T5" fmla="*/ 641350 h 21600"/>
              <a:gd name="T6" fmla="*/ 1809750 w 21600"/>
              <a:gd name="T7" fmla="*/ 6413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sym typeface="Helvetica" charset="0"/>
              </a:rPr>
              <a:t>Louise </a:t>
            </a:r>
            <a:r>
              <a:rPr lang="en-US" sz="1400" b="1" dirty="0" err="1">
                <a:solidFill>
                  <a:srgbClr val="000000"/>
                </a:solidFill>
                <a:sym typeface="Helvetica" charset="0"/>
              </a:rPr>
              <a:t>Batz</a:t>
            </a:r>
            <a:endParaRPr lang="en-US" sz="1400" b="1" dirty="0">
              <a:solidFill>
                <a:srgbClr val="000000"/>
              </a:solidFill>
              <a:sym typeface="Helvetica" charset="0"/>
            </a:endParaRP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sym typeface="Helvetica" charset="0"/>
              </a:rPr>
              <a:t>unmonitored use of PCA after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sym typeface="Helvetica" charset="0"/>
              </a:rPr>
              <a:t>knee replacement surgery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u="sng" dirty="0">
                <a:solidFill>
                  <a:srgbClr val="000000"/>
                </a:solidFill>
                <a:sym typeface="Helvetica" charset="0"/>
                <a:hlinkClick r:id="rId9"/>
              </a:rPr>
              <a:t>http://ppahs.org/2012/01/13/guest-post-monitoring-can-prevent-errors-with-patient-controlled-analgesia/</a:t>
            </a:r>
            <a:endParaRPr lang="en-US" sz="30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7178" name="AutoShape 17"/>
          <p:cNvSpPr>
            <a:spLocks/>
          </p:cNvSpPr>
          <p:nvPr/>
        </p:nvSpPr>
        <p:spPr bwMode="auto">
          <a:xfrm>
            <a:off x="232173" y="5701605"/>
            <a:ext cx="3107531" cy="776883"/>
          </a:xfrm>
          <a:custGeom>
            <a:avLst/>
            <a:gdLst>
              <a:gd name="T0" fmla="*/ 2209800 w 21600"/>
              <a:gd name="T1" fmla="*/ 552450 h 21600"/>
              <a:gd name="T2" fmla="*/ 2209800 w 21600"/>
              <a:gd name="T3" fmla="*/ 552450 h 21600"/>
              <a:gd name="T4" fmla="*/ 2209800 w 21600"/>
              <a:gd name="T5" fmla="*/ 552450 h 21600"/>
              <a:gd name="T6" fmla="*/ 2209800 w 21600"/>
              <a:gd name="T7" fmla="*/ 5524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sym typeface="Helvetica" charset="0"/>
              </a:rPr>
              <a:t>Leah </a:t>
            </a:r>
            <a:r>
              <a:rPr lang="en-US" sz="1400" b="1" dirty="0" err="1">
                <a:solidFill>
                  <a:srgbClr val="000000"/>
                </a:solidFill>
                <a:sym typeface="Helvetica" charset="0"/>
              </a:rPr>
              <a:t>Coufal</a:t>
            </a:r>
            <a:endParaRPr lang="en-US" sz="1400" b="1" dirty="0">
              <a:solidFill>
                <a:srgbClr val="000000"/>
              </a:solidFill>
              <a:sym typeface="Helvetica" charset="0"/>
            </a:endParaRP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sym typeface="Helvetica" charset="0"/>
              </a:rPr>
              <a:t>unmonitored epidural anesthesia after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sym typeface="Helvetica" charset="0"/>
              </a:rPr>
              <a:t>surgery for </a:t>
            </a:r>
            <a:r>
              <a:rPr lang="en-US" sz="1400" dirty="0" err="1">
                <a:solidFill>
                  <a:srgbClr val="000000"/>
                </a:solidFill>
                <a:sym typeface="Helvetica" charset="0"/>
              </a:rPr>
              <a:t>pectus</a:t>
            </a:r>
            <a:r>
              <a:rPr lang="en-US" sz="1400" dirty="0">
                <a:solidFill>
                  <a:srgbClr val="000000"/>
                </a:solidFill>
                <a:sym typeface="Helvetica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sym typeface="Helvetica" charset="0"/>
              </a:rPr>
              <a:t>carinatum</a:t>
            </a:r>
            <a:endParaRPr lang="en-US" sz="1400" dirty="0">
              <a:solidFill>
                <a:srgbClr val="000000"/>
              </a:solidFill>
              <a:sym typeface="Helvetica" charset="0"/>
            </a:endParaRP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u="sng" dirty="0">
                <a:solidFill>
                  <a:srgbClr val="000000"/>
                </a:solidFill>
                <a:sym typeface="Helvetica" charset="0"/>
                <a:hlinkClick r:id="rId10"/>
              </a:rPr>
              <a:t>http://ppahs.org/2012/02/01/guest-post-yes-real-time-monitoring-would-have-saved-leah-2/</a:t>
            </a:r>
            <a:endParaRPr lang="en-US" sz="30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7179" name="Group 18"/>
          <p:cNvGrpSpPr>
            <a:grpSpLocks/>
          </p:cNvGrpSpPr>
          <p:nvPr/>
        </p:nvGrpSpPr>
        <p:grpSpPr bwMode="auto">
          <a:xfrm>
            <a:off x="6240735" y="3527344"/>
            <a:ext cx="2366367" cy="3004840"/>
            <a:chOff x="0" y="0"/>
            <a:chExt cx="3365500" cy="4272927"/>
          </a:xfrm>
        </p:grpSpPr>
        <p:pic>
          <p:nvPicPr>
            <p:cNvPr id="7180" name="Picture 19" descr="justin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581" y="0"/>
              <a:ext cx="1755980" cy="273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81" name="AutoShape 20"/>
            <p:cNvSpPr>
              <a:spLocks/>
            </p:cNvSpPr>
            <p:nvPr/>
          </p:nvSpPr>
          <p:spPr bwMode="auto">
            <a:xfrm>
              <a:off x="0" y="2723559"/>
              <a:ext cx="3365500" cy="1549368"/>
            </a:xfrm>
            <a:custGeom>
              <a:avLst/>
              <a:gdLst>
                <a:gd name="T0" fmla="*/ 1682750 w 21600"/>
                <a:gd name="T1" fmla="*/ 774684 h 21600"/>
                <a:gd name="T2" fmla="*/ 1682750 w 21600"/>
                <a:gd name="T3" fmla="*/ 774684 h 21600"/>
                <a:gd name="T4" fmla="*/ 1682750 w 21600"/>
                <a:gd name="T5" fmla="*/ 774684 h 21600"/>
                <a:gd name="T6" fmla="*/ 1682750 w 21600"/>
                <a:gd name="T7" fmla="*/ 77468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000000"/>
                  </a:solidFill>
                  <a:sym typeface="Helvetica" charset="0"/>
                </a:rPr>
                <a:t>Justin </a:t>
              </a:r>
              <a:r>
                <a:rPr lang="en-US" sz="1400" b="1" dirty="0" err="1" smtClean="0">
                  <a:solidFill>
                    <a:srgbClr val="000000"/>
                  </a:solidFill>
                  <a:sym typeface="Helvetica" charset="0"/>
                </a:rPr>
                <a:t>Micalizzi</a:t>
              </a:r>
              <a:endParaRPr lang="en-US" sz="1400" b="1" dirty="0" smtClean="0">
                <a:solidFill>
                  <a:srgbClr val="000000"/>
                </a:solidFill>
                <a:sym typeface="Helvetica" charset="0"/>
              </a:endParaRP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sym typeface="Helvetica" charset="0"/>
                </a:rPr>
                <a:t>unmonitored PCA after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sym typeface="Helvetica" charset="0"/>
                </a:rPr>
                <a:t>surgery to incise and drain a swollen ankle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u="sng" dirty="0">
                  <a:solidFill>
                    <a:srgbClr val="000000"/>
                  </a:solidFill>
                  <a:sym typeface="Helvetica" charset="0"/>
                  <a:hlinkClick r:id="rId12"/>
                </a:rPr>
                <a:t>http://ppahs.org/2011/08/18/would-monitoring-have-saved-justin-micalizzi/</a:t>
              </a:r>
              <a:endParaRPr lang="en-US" sz="3000" dirty="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073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AutoShape 1"/>
          <p:cNvSpPr>
            <a:spLocks/>
          </p:cNvSpPr>
          <p:nvPr/>
        </p:nvSpPr>
        <p:spPr bwMode="auto">
          <a:xfrm>
            <a:off x="7795620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195" name="AutoShape 2"/>
          <p:cNvSpPr>
            <a:spLocks/>
          </p:cNvSpPr>
          <p:nvPr/>
        </p:nvSpPr>
        <p:spPr bwMode="auto">
          <a:xfrm>
            <a:off x="383977" y="116087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Survey Methodology &amp; Respondents</a:t>
            </a:r>
          </a:p>
        </p:txBody>
      </p:sp>
      <p:sp>
        <p:nvSpPr>
          <p:cNvPr id="8196" name="AutoShape 3"/>
          <p:cNvSpPr>
            <a:spLocks/>
          </p:cNvSpPr>
          <p:nvPr/>
        </p:nvSpPr>
        <p:spPr bwMode="auto">
          <a:xfrm>
            <a:off x="357188" y="1214438"/>
            <a:ext cx="4039568" cy="5482828"/>
          </a:xfrm>
          <a:custGeom>
            <a:avLst/>
            <a:gdLst>
              <a:gd name="T0" fmla="*/ 2872582 w 21600"/>
              <a:gd name="T1" fmla="*/ 3898900 h 21600"/>
              <a:gd name="T2" fmla="*/ 2872582 w 21600"/>
              <a:gd name="T3" fmla="*/ 3898900 h 21600"/>
              <a:gd name="T4" fmla="*/ 2872582 w 21600"/>
              <a:gd name="T5" fmla="*/ 3898900 h 21600"/>
              <a:gd name="T6" fmla="*/ 2872582 w 21600"/>
              <a:gd name="T7" fmla="*/ 3898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148429" indent="-148429"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Survey developed with input from:</a:t>
            </a:r>
          </a:p>
          <a:p>
            <a:pPr marL="148429" indent="-148429"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Corey Angst, PhD, MBA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(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Asst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Prof,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Dept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of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Mgmt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 Mendoza College of Business, U of Notre Dame)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Richard Dutton, MD, MBA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(Exec Director, Anesthesia Quality Institute)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Frank Federico, </a:t>
            </a:r>
            <a:r>
              <a:rPr lang="en-US" sz="1200" b="1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RPh</a:t>
            </a: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(Exec Director, IHI, and  Patient Safety Advisory Group of TJC)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Matthew </a:t>
            </a:r>
            <a:r>
              <a:rPr lang="en-US" sz="1200" b="1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Grissinger</a:t>
            </a: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Dir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Error Reporting , ISMP)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Stephen Howell, MSN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(Lead Nurse Practitioner, University of Alabama School of Medicine)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Ken Kelley, PhD, MA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(Viola D. Hank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Assoc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Prof of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Mgmt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Mendoza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Coll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of Business, U of Notre Dame)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Joe </a:t>
            </a:r>
            <a:r>
              <a:rPr lang="en-US" sz="1200" b="1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Kiani</a:t>
            </a: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MSEE (CEO,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Masimo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Carter King, MBA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(VP, Business Operations,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AcelRx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Mary Lynn McPherson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(Professor, University of MD School of Pharmacy)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John Tucker, MBA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(Chief Commercial Officer, Incline Therapeutics)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Rodney Tucker, MD, MMM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Assoc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Prof, U of AL)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Greg Spratt, RRT, CPFT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Dir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of Clinical Marketing,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Covidien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)</a:t>
            </a:r>
          </a:p>
          <a:p>
            <a:pPr marL="148429" indent="-148429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Tim </a:t>
            </a:r>
            <a:r>
              <a:rPr lang="en-US" sz="1200" b="1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Vanderveen</a:t>
            </a: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</a:t>
            </a:r>
            <a:r>
              <a:rPr lang="en-US" sz="1200" b="1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PharmD</a:t>
            </a:r>
            <a:r>
              <a:rPr lang="en-US" sz="1200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, MS 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(VP, Center for Safety and Clinical Excellence, </a:t>
            </a:r>
            <a:r>
              <a:rPr lang="en-US" sz="1200" dirty="0" err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CareFusion</a:t>
            </a:r>
            <a:r>
              <a:rPr lang="en-US" sz="1200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)</a:t>
            </a:r>
            <a:endParaRPr lang="en-US" sz="12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pic>
        <p:nvPicPr>
          <p:cNvPr id="8197" name="Picture 4" descr="dropped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127" y="1214438"/>
            <a:ext cx="4127748" cy="4107656"/>
          </a:xfrm>
          <a:prstGeom prst="rect">
            <a:avLst/>
          </a:pr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8" name="Line 5"/>
          <p:cNvSpPr>
            <a:spLocks noChangeShapeType="1"/>
          </p:cNvSpPr>
          <p:nvPr/>
        </p:nvSpPr>
        <p:spPr bwMode="auto">
          <a:xfrm flipH="1" flipV="1">
            <a:off x="4396756" y="2859732"/>
            <a:ext cx="532432" cy="22882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 flipH="1" flipV="1">
            <a:off x="6893722" y="5322097"/>
            <a:ext cx="91529" cy="386209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8200" name="AutoShape 7"/>
          <p:cNvSpPr>
            <a:spLocks/>
          </p:cNvSpPr>
          <p:nvPr/>
        </p:nvSpPr>
        <p:spPr bwMode="auto">
          <a:xfrm>
            <a:off x="5643563" y="5515199"/>
            <a:ext cx="2275954" cy="1007938"/>
          </a:xfrm>
          <a:custGeom>
            <a:avLst/>
            <a:gdLst>
              <a:gd name="T0" fmla="*/ 1618457 w 21600"/>
              <a:gd name="T1" fmla="*/ 716757 h 21600"/>
              <a:gd name="T2" fmla="*/ 1618457 w 21600"/>
              <a:gd name="T3" fmla="*/ 716757 h 21600"/>
              <a:gd name="T4" fmla="*/ 1618457 w 21600"/>
              <a:gd name="T5" fmla="*/ 716757 h 21600"/>
              <a:gd name="T6" fmla="*/ 1618457 w 21600"/>
              <a:gd name="T7" fmla="*/ 71675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120528" indent="-120528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E mail link provided to:</a:t>
            </a:r>
          </a:p>
          <a:p>
            <a:pPr marL="120528" indent="-120528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hospital pharmacists</a:t>
            </a:r>
          </a:p>
          <a:p>
            <a:pPr marL="120528" indent="-120528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IHI hospital networks</a:t>
            </a:r>
          </a:p>
          <a:p>
            <a:pPr marL="120528" indent="-120528" defTabSz="410688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Premier members</a:t>
            </a:r>
            <a:endParaRPr lang="en-US" sz="17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8201" name="AutoShape 8"/>
          <p:cNvSpPr>
            <a:spLocks/>
          </p:cNvSpPr>
          <p:nvPr/>
        </p:nvSpPr>
        <p:spPr bwMode="auto">
          <a:xfrm>
            <a:off x="660800" y="789164"/>
            <a:ext cx="7929563" cy="267891"/>
          </a:xfrm>
          <a:custGeom>
            <a:avLst/>
            <a:gdLst>
              <a:gd name="T0" fmla="*/ 5638800 w 21600"/>
              <a:gd name="T1" fmla="*/ 190500 h 21600"/>
              <a:gd name="T2" fmla="*/ 5638800 w 21600"/>
              <a:gd name="T3" fmla="*/ 190500 h 21600"/>
              <a:gd name="T4" fmla="*/ 5638800 w 21600"/>
              <a:gd name="T5" fmla="*/ 190500 h 21600"/>
              <a:gd name="T6" fmla="*/ 5638800 w 21600"/>
              <a:gd name="T7" fmla="*/ 1905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5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Online survey developed &amp; sent out</a:t>
            </a:r>
            <a:endParaRPr lang="en-US" sz="25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10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9219" name="AutoShape 2"/>
          <p:cNvSpPr>
            <a:spLocks/>
          </p:cNvSpPr>
          <p:nvPr/>
        </p:nvSpPr>
        <p:spPr bwMode="auto">
          <a:xfrm>
            <a:off x="389559" y="464345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Survey Methodology &amp; Respondents</a:t>
            </a:r>
          </a:p>
        </p:txBody>
      </p:sp>
      <p:sp>
        <p:nvSpPr>
          <p:cNvPr id="9220" name="AutoShape 3"/>
          <p:cNvSpPr>
            <a:spLocks/>
          </p:cNvSpPr>
          <p:nvPr/>
        </p:nvSpPr>
        <p:spPr bwMode="auto">
          <a:xfrm>
            <a:off x="1513582" y="1038079"/>
            <a:ext cx="6286500" cy="388441"/>
          </a:xfrm>
          <a:custGeom>
            <a:avLst/>
            <a:gdLst>
              <a:gd name="T0" fmla="*/ 4471193 w 21600"/>
              <a:gd name="T1" fmla="*/ 276225 h 21600"/>
              <a:gd name="T2" fmla="*/ 4471193 w 21600"/>
              <a:gd name="T3" fmla="*/ 276225 h 21600"/>
              <a:gd name="T4" fmla="*/ 4471193 w 21600"/>
              <a:gd name="T5" fmla="*/ 276225 h 21600"/>
              <a:gd name="T6" fmla="*/ 4471193 w 21600"/>
              <a:gd name="T7" fmla="*/ 2762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Pro</a:t>
            </a:r>
            <a:r>
              <a:rPr lang="en-US" sz="31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f</a:t>
            </a:r>
            <a:r>
              <a:rPr lang="en-US" sz="28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ession of Respondents</a:t>
            </a:r>
            <a:endParaRPr lang="en-US" sz="56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aphicFrame>
        <p:nvGraphicFramePr>
          <p:cNvPr id="9221" name="Object 4"/>
          <p:cNvGraphicFramePr>
            <a:graphicFrameLocks noChangeAspect="1"/>
          </p:cNvGraphicFramePr>
          <p:nvPr/>
        </p:nvGraphicFramePr>
        <p:xfrm>
          <a:off x="3679031" y="1973462"/>
          <a:ext cx="3973711" cy="3973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hart" r:id="rId3" imgW="0" imgH="0" progId="MSGraph.Chart.8">
                  <p:embed/>
                </p:oleObj>
              </mc:Choice>
              <mc:Fallback>
                <p:oleObj name="Chart" r:id="rId3" imgW="0" imgH="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9031" y="1973462"/>
                        <a:ext cx="3973711" cy="3973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rnd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2" name="Picture 5" descr="pasted-image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42" y="1460004"/>
            <a:ext cx="2066106" cy="4435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5938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243" name="AutoShape 2"/>
          <p:cNvSpPr>
            <a:spLocks/>
          </p:cNvSpPr>
          <p:nvPr/>
        </p:nvSpPr>
        <p:spPr bwMode="auto">
          <a:xfrm>
            <a:off x="383977" y="456531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Survey Methodology &amp; Respondents</a:t>
            </a:r>
          </a:p>
        </p:txBody>
      </p:sp>
      <p:sp>
        <p:nvSpPr>
          <p:cNvPr id="10244" name="AutoShape 3"/>
          <p:cNvSpPr>
            <a:spLocks/>
          </p:cNvSpPr>
          <p:nvPr/>
        </p:nvSpPr>
        <p:spPr bwMode="auto">
          <a:xfrm>
            <a:off x="1678781" y="1232300"/>
            <a:ext cx="6482953" cy="299145"/>
          </a:xfrm>
          <a:custGeom>
            <a:avLst/>
            <a:gdLst>
              <a:gd name="T0" fmla="*/ 4610100 w 21600"/>
              <a:gd name="T1" fmla="*/ 212725 h 21600"/>
              <a:gd name="T2" fmla="*/ 4610100 w 21600"/>
              <a:gd name="T3" fmla="*/ 212725 h 21600"/>
              <a:gd name="T4" fmla="*/ 4610100 w 21600"/>
              <a:gd name="T5" fmla="*/ 212725 h 21600"/>
              <a:gd name="T6" fmla="*/ 4610100 w 21600"/>
              <a:gd name="T7" fmla="*/ 212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Results from Hospitals in 40 States</a:t>
            </a:r>
            <a:endParaRPr lang="en-US" sz="28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10245" name="Group 4"/>
          <p:cNvGrpSpPr>
            <a:grpSpLocks/>
          </p:cNvGrpSpPr>
          <p:nvPr/>
        </p:nvGrpSpPr>
        <p:grpSpPr bwMode="auto">
          <a:xfrm>
            <a:off x="928688" y="2352974"/>
            <a:ext cx="3482578" cy="3103066"/>
            <a:chOff x="-240240" y="0"/>
            <a:chExt cx="4952401" cy="4413771"/>
          </a:xfrm>
        </p:grpSpPr>
        <p:graphicFrame>
          <p:nvGraphicFramePr>
            <p:cNvPr id="10249" name="Object 5"/>
            <p:cNvGraphicFramePr>
              <a:graphicFrameLocks noChangeAspect="1"/>
            </p:cNvGraphicFramePr>
            <p:nvPr/>
          </p:nvGraphicFramePr>
          <p:xfrm>
            <a:off x="-76715" y="386822"/>
            <a:ext cx="4077730" cy="4077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2" r:id="rId4" imgW="4078577" imgH="4078577" progId="Excel.Chart.8">
                    <p:embed/>
                  </p:oleObj>
                </mc:Choice>
                <mc:Fallback>
                  <p:oleObj r:id="rId4" imgW="4078577" imgH="4078577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6715" y="386822"/>
                          <a:ext cx="4077730" cy="40777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0" name="AutoShape 6"/>
            <p:cNvSpPr>
              <a:spLocks/>
            </p:cNvSpPr>
            <p:nvPr/>
          </p:nvSpPr>
          <p:spPr bwMode="auto">
            <a:xfrm>
              <a:off x="-240240" y="0"/>
              <a:ext cx="4952401" cy="368300"/>
            </a:xfrm>
            <a:custGeom>
              <a:avLst/>
              <a:gdLst>
                <a:gd name="T0" fmla="*/ 2476201 w 21600"/>
                <a:gd name="T1" fmla="*/ 184150 h 21600"/>
                <a:gd name="T2" fmla="*/ 2476201 w 21600"/>
                <a:gd name="T3" fmla="*/ 184150 h 21600"/>
                <a:gd name="T4" fmla="*/ 2476201 w 21600"/>
                <a:gd name="T5" fmla="*/ 184150 h 21600"/>
                <a:gd name="T6" fmla="*/ 2476201 w 21600"/>
                <a:gd name="T7" fmla="*/ 1841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American Typewriter" charset="0"/>
                  <a:ea typeface="American Typewriter" charset="0"/>
                  <a:cs typeface="American Typewriter" charset="0"/>
                  <a:sym typeface="American Typewriter" charset="0"/>
                </a:rPr>
                <a:t>Teaching vs. Non-Teaching</a:t>
              </a:r>
              <a:endParaRPr lang="en-US" sz="2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graphicFrame>
        <p:nvGraphicFramePr>
          <p:cNvPr id="10246" name="Object 7"/>
          <p:cNvGraphicFramePr>
            <a:graphicFrameLocks noChangeAspect="1"/>
          </p:cNvGraphicFramePr>
          <p:nvPr/>
        </p:nvGraphicFramePr>
        <p:xfrm>
          <a:off x="5293073" y="2683371"/>
          <a:ext cx="2743646" cy="2888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Chart" r:id="rId6" imgW="0" imgH="0" progId="MSGraph.Chart.8">
                  <p:embed/>
                </p:oleObj>
              </mc:Choice>
              <mc:Fallback>
                <p:oleObj name="Chart" r:id="rId6" imgW="0" imgH="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3073" y="2683371"/>
                        <a:ext cx="2743646" cy="2888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rnd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AutoShape 8"/>
          <p:cNvSpPr>
            <a:spLocks/>
          </p:cNvSpPr>
          <p:nvPr/>
        </p:nvSpPr>
        <p:spPr bwMode="auto">
          <a:xfrm>
            <a:off x="5554269" y="2143126"/>
            <a:ext cx="2078385" cy="258961"/>
          </a:xfrm>
          <a:custGeom>
            <a:avLst/>
            <a:gdLst>
              <a:gd name="T0" fmla="*/ 1477963 w 21600"/>
              <a:gd name="T1" fmla="*/ 184150 h 21600"/>
              <a:gd name="T2" fmla="*/ 1477963 w 21600"/>
              <a:gd name="T3" fmla="*/ 184150 h 21600"/>
              <a:gd name="T4" fmla="*/ 1477963 w 21600"/>
              <a:gd name="T5" fmla="*/ 184150 h 21600"/>
              <a:gd name="T6" fmla="*/ 1477963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Hospital</a:t>
            </a:r>
            <a:r>
              <a:rPr lang="en-US" sz="25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</a:t>
            </a:r>
            <a:endParaRPr lang="en-US" sz="200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(no. of beds)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0248" name="AutoShape 9"/>
          <p:cNvSpPr>
            <a:spLocks/>
          </p:cNvSpPr>
          <p:nvPr/>
        </p:nvSpPr>
        <p:spPr bwMode="auto">
          <a:xfrm>
            <a:off x="7773294" y="2625328"/>
            <a:ext cx="142875" cy="223242"/>
          </a:xfrm>
          <a:custGeom>
            <a:avLst/>
            <a:gdLst>
              <a:gd name="T0" fmla="*/ 101600 w 21600"/>
              <a:gd name="T1" fmla="*/ 158750 h 21600"/>
              <a:gd name="T2" fmla="*/ 101600 w 21600"/>
              <a:gd name="T3" fmla="*/ 158750 h 21600"/>
              <a:gd name="T4" fmla="*/ 101600 w 21600"/>
              <a:gd name="T5" fmla="*/ 158750 h 21600"/>
              <a:gd name="T6" fmla="*/ 101600 w 21600"/>
              <a:gd name="T7" fmla="*/ 1587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+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43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"/>
          <p:cNvSpPr>
            <a:spLocks/>
          </p:cNvSpPr>
          <p:nvPr/>
        </p:nvSpPr>
        <p:spPr bwMode="auto">
          <a:xfrm>
            <a:off x="383977" y="750095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5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Statistical Analysis</a:t>
            </a: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2741414" y="2509245"/>
            <a:ext cx="3662288" cy="1446609"/>
          </a:xfrm>
          <a:custGeom>
            <a:avLst/>
            <a:gdLst>
              <a:gd name="T0" fmla="*/ 2604294 w 21600"/>
              <a:gd name="T1" fmla="*/ 1028700 h 21600"/>
              <a:gd name="T2" fmla="*/ 2604294 w 21600"/>
              <a:gd name="T3" fmla="*/ 1028700 h 21600"/>
              <a:gd name="T4" fmla="*/ 2604294 w 21600"/>
              <a:gd name="T5" fmla="*/ 1028700 h 21600"/>
              <a:gd name="T6" fmla="*/ 2604294 w 21600"/>
              <a:gd name="T7" fmla="*/ 10287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sym typeface="Helvetica" charset="0"/>
              </a:rPr>
              <a:t>Anuj Mabuyi, PhD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sym typeface="Helvetica" charset="0"/>
              </a:rPr>
              <a:t>Assistant Professor Department of Mathematics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sym typeface="Helvetica" charset="0"/>
              </a:rPr>
              <a:t>Northeastern Illinois University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sym typeface="Helvetica" charset="0"/>
              </a:rPr>
              <a:t>Beverly Gonzalez, ScM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sym typeface="Helvetica" charset="0"/>
              </a:rPr>
              <a:t>Biostatistician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sym typeface="Helvetica" charset="0"/>
              </a:rPr>
              <a:t>Johns Hopkins Bloomberg School of Public Health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4249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"/>
          <p:cNvSpPr>
            <a:spLocks/>
          </p:cNvSpPr>
          <p:nvPr/>
        </p:nvSpPr>
        <p:spPr bwMode="auto">
          <a:xfrm>
            <a:off x="383977" y="250031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Result Yardstick</a:t>
            </a:r>
          </a:p>
        </p:txBody>
      </p:sp>
      <p:sp>
        <p:nvSpPr>
          <p:cNvPr id="12291" name="AutoShape 2"/>
          <p:cNvSpPr>
            <a:spLocks/>
          </p:cNvSpPr>
          <p:nvPr/>
        </p:nvSpPr>
        <p:spPr bwMode="auto">
          <a:xfrm>
            <a:off x="1474516" y="884040"/>
            <a:ext cx="6429375" cy="5179219"/>
          </a:xfrm>
          <a:custGeom>
            <a:avLst/>
            <a:gdLst>
              <a:gd name="T0" fmla="*/ 4572000 w 21600"/>
              <a:gd name="T1" fmla="*/ 3683000 h 21600"/>
              <a:gd name="T2" fmla="*/ 4572000 w 21600"/>
              <a:gd name="T3" fmla="*/ 3683000 h 21600"/>
              <a:gd name="T4" fmla="*/ 4572000 w 21600"/>
              <a:gd name="T5" fmla="*/ 3683000 h 21600"/>
              <a:gd name="T6" fmla="*/ 4572000 w 21600"/>
              <a:gd name="T7" fmla="*/ 3683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Anesthesia Patient Safety Foundation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“Conclusions and Recommendations-Conference on Electronic Monitoring Strategies”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Association for the Advancement of Medical Instrumentation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“Infusing Patients Safely: Priority Issues From AAMI/FDA Infusion Device Summit” (2010)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Institute for Safe Medication Practices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“Safety issues with patient-controlled analgesia Part I - How errors occur” ISMP Med Saf Alert, 2003 Jul 10; 8(14):1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“Part II - How to Prevent Errors - Safety Issues with Patient-Controlled Analgesia (July 24, 2003)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The Joint Commission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“Safe use of opioids in hospitals”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Sentinel Event Alert, Issue 49, August 8, 2012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National Comprehensive Cancer Network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Adult Cancer Pain Guidelines (2010)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Pennsylvania Patient Safety Authority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“Making Patient-Controlled Analgesia Safer for Patients” 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Vol. 8, No. 3 (September 2011)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sym typeface="Helvetica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Numerous Peer-Reviewed Research and Studies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823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3315" name="AutoShape 2"/>
          <p:cNvSpPr>
            <a:spLocks/>
          </p:cNvSpPr>
          <p:nvPr/>
        </p:nvSpPr>
        <p:spPr bwMode="auto">
          <a:xfrm>
            <a:off x="383977" y="357188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89484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Risk Factors Inconsistently Considered Puts Patients At Risk</a:t>
            </a:r>
          </a:p>
        </p:txBody>
      </p:sp>
      <p:sp>
        <p:nvSpPr>
          <p:cNvPr id="13316" name="AutoShape 3"/>
          <p:cNvSpPr>
            <a:spLocks/>
          </p:cNvSpPr>
          <p:nvPr/>
        </p:nvSpPr>
        <p:spPr bwMode="auto">
          <a:xfrm>
            <a:off x="661916" y="1125142"/>
            <a:ext cx="7794501" cy="1017984"/>
          </a:xfrm>
          <a:custGeom>
            <a:avLst/>
            <a:gdLst>
              <a:gd name="T0" fmla="*/ 5543048 w 21600"/>
              <a:gd name="T1" fmla="*/ 723900 h 21600"/>
              <a:gd name="T2" fmla="*/ 5543048 w 21600"/>
              <a:gd name="T3" fmla="*/ 723900 h 21600"/>
              <a:gd name="T4" fmla="*/ 5543048 w 21600"/>
              <a:gd name="T5" fmla="*/ 723900 h 21600"/>
              <a:gd name="T6" fmla="*/ 5543048 w 21600"/>
              <a:gd name="T7" fmla="*/ 723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120528" indent="-120528" defTabSz="321407" fontAlgn="base" hangingPunct="0">
              <a:spcBef>
                <a:spcPts val="422"/>
              </a:spcBef>
              <a:spcAft>
                <a:spcPct val="0"/>
              </a:spcAft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Tremendous variation in treatment received by patients across the country:</a:t>
            </a:r>
          </a:p>
          <a:p>
            <a:pPr marL="120528" indent="-120528" defTabSz="321407" fontAlgn="base" hangingPunct="0">
              <a:spcBef>
                <a:spcPts val="422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About 2 out of 3 hospitals not considering all six major patient risk factors</a:t>
            </a:r>
          </a:p>
          <a:p>
            <a:pPr marL="120528" indent="-120528" defTabSz="321407" fontAlgn="base" hangingPunct="0">
              <a:spcBef>
                <a:spcPts val="422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More than 60 percent of respondents are considering five or less factors</a:t>
            </a:r>
          </a:p>
          <a:p>
            <a:pPr marL="120528" indent="-120528" defTabSz="321407" fontAlgn="base" hangingPunct="0">
              <a:spcBef>
                <a:spcPts val="422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Less than 40 percent are considering all six patient risk factors</a:t>
            </a:r>
            <a:endParaRPr lang="en-US" sz="17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500063" y="2634261"/>
            <a:ext cx="8143875" cy="3411141"/>
            <a:chOff x="0" y="0"/>
            <a:chExt cx="11582400" cy="4851400"/>
          </a:xfrm>
        </p:grpSpPr>
        <p:sp>
          <p:nvSpPr>
            <p:cNvPr id="13318" name="AutoShape 5"/>
            <p:cNvSpPr>
              <a:spLocks/>
            </p:cNvSpPr>
            <p:nvPr/>
          </p:nvSpPr>
          <p:spPr bwMode="auto">
            <a:xfrm>
              <a:off x="0" y="0"/>
              <a:ext cx="11582400" cy="4851400"/>
            </a:xfrm>
            <a:custGeom>
              <a:avLst/>
              <a:gdLst>
                <a:gd name="T0" fmla="*/ 5791200 w 21600"/>
                <a:gd name="T1" fmla="*/ 2425700 h 21600"/>
                <a:gd name="T2" fmla="*/ 5791200 w 21600"/>
                <a:gd name="T3" fmla="*/ 2425700 h 21600"/>
                <a:gd name="T4" fmla="*/ 5791200 w 21600"/>
                <a:gd name="T5" fmla="*/ 2425700 h 21600"/>
                <a:gd name="T6" fmla="*/ 5791200 w 21600"/>
                <a:gd name="T7" fmla="*/ 24257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19" name="AutoShape 6"/>
            <p:cNvSpPr>
              <a:spLocks/>
            </p:cNvSpPr>
            <p:nvPr/>
          </p:nvSpPr>
          <p:spPr bwMode="auto">
            <a:xfrm>
              <a:off x="2729233" y="105959"/>
              <a:ext cx="8712463" cy="527765"/>
            </a:xfrm>
            <a:custGeom>
              <a:avLst/>
              <a:gdLst>
                <a:gd name="T0" fmla="*/ 4356232 w 21600"/>
                <a:gd name="T1" fmla="*/ 263883 h 21600"/>
                <a:gd name="T2" fmla="*/ 4356232 w 21600"/>
                <a:gd name="T3" fmla="*/ 263883 h 21600"/>
                <a:gd name="T4" fmla="*/ 4356232 w 21600"/>
                <a:gd name="T5" fmla="*/ 263883 h 21600"/>
                <a:gd name="T6" fmla="*/ 4356232 w 21600"/>
                <a:gd name="T7" fmla="*/ 26388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What patient risk factors do you consider for patients initially going on PCA 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(please check all that apply)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3320" name="Object 7"/>
            <p:cNvGraphicFramePr>
              <a:graphicFrameLocks noChangeAspect="1"/>
            </p:cNvGraphicFramePr>
            <p:nvPr/>
          </p:nvGraphicFramePr>
          <p:xfrm>
            <a:off x="6432404" y="423460"/>
            <a:ext cx="4965961" cy="42926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3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32404" y="423460"/>
                          <a:ext cx="4965961" cy="42926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1" name="AutoShape 8"/>
            <p:cNvSpPr>
              <a:spLocks/>
            </p:cNvSpPr>
            <p:nvPr/>
          </p:nvSpPr>
          <p:spPr bwMode="auto">
            <a:xfrm>
              <a:off x="5798398" y="844829"/>
              <a:ext cx="889494" cy="263882"/>
            </a:xfrm>
            <a:custGeom>
              <a:avLst/>
              <a:gdLst>
                <a:gd name="T0" fmla="*/ 444747 w 21600"/>
                <a:gd name="T1" fmla="*/ 131941 h 21600"/>
                <a:gd name="T2" fmla="*/ 444747 w 21600"/>
                <a:gd name="T3" fmla="*/ 131941 h 21600"/>
                <a:gd name="T4" fmla="*/ 444747 w 21600"/>
                <a:gd name="T5" fmla="*/ 131941 h 21600"/>
                <a:gd name="T6" fmla="*/ 444747 w 21600"/>
                <a:gd name="T7" fmla="*/ 1319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Obesity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2" name="AutoShape 9"/>
            <p:cNvSpPr>
              <a:spLocks/>
            </p:cNvSpPr>
            <p:nvPr/>
          </p:nvSpPr>
          <p:spPr bwMode="auto">
            <a:xfrm>
              <a:off x="2614621" y="1967809"/>
              <a:ext cx="3810001" cy="482601"/>
            </a:xfrm>
            <a:custGeom>
              <a:avLst/>
              <a:gdLst>
                <a:gd name="T0" fmla="*/ 1905001 w 21600"/>
                <a:gd name="T1" fmla="*/ 241301 h 21600"/>
                <a:gd name="T2" fmla="*/ 1905001 w 21600"/>
                <a:gd name="T3" fmla="*/ 241301 h 21600"/>
                <a:gd name="T4" fmla="*/ 1905001 w 21600"/>
                <a:gd name="T5" fmla="*/ 241301 h 21600"/>
                <a:gd name="T6" fmla="*/ 1905001 w 21600"/>
                <a:gd name="T7" fmla="*/ 2413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Concomitant medications that potentiate</a:t>
              </a:r>
            </a:p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sedative effects of opiate PCA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3" name="AutoShape 10"/>
            <p:cNvSpPr>
              <a:spLocks/>
            </p:cNvSpPr>
            <p:nvPr/>
          </p:nvSpPr>
          <p:spPr bwMode="auto">
            <a:xfrm>
              <a:off x="2614621" y="2604041"/>
              <a:ext cx="3810001" cy="482601"/>
            </a:xfrm>
            <a:custGeom>
              <a:avLst/>
              <a:gdLst>
                <a:gd name="T0" fmla="*/ 1905001 w 21600"/>
                <a:gd name="T1" fmla="*/ 241301 h 21600"/>
                <a:gd name="T2" fmla="*/ 1905001 w 21600"/>
                <a:gd name="T3" fmla="*/ 241301 h 21600"/>
                <a:gd name="T4" fmla="*/ 1905001 w 21600"/>
                <a:gd name="T5" fmla="*/ 241301 h 21600"/>
                <a:gd name="T6" fmla="*/ 1905001 w 21600"/>
                <a:gd name="T7" fmla="*/ 2413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Pre-existing conditions (such as asthma,</a:t>
              </a:r>
            </a:p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COPD, sleep apnea)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4" name="AutoShape 11"/>
            <p:cNvSpPr>
              <a:spLocks/>
            </p:cNvSpPr>
            <p:nvPr/>
          </p:nvSpPr>
          <p:spPr bwMode="auto">
            <a:xfrm>
              <a:off x="4394180" y="1442961"/>
              <a:ext cx="2029869" cy="281475"/>
            </a:xfrm>
            <a:custGeom>
              <a:avLst/>
              <a:gdLst>
                <a:gd name="T0" fmla="*/ 1014935 w 21600"/>
                <a:gd name="T1" fmla="*/ 140738 h 21600"/>
                <a:gd name="T2" fmla="*/ 1014935 w 21600"/>
                <a:gd name="T3" fmla="*/ 140738 h 21600"/>
                <a:gd name="T4" fmla="*/ 1014935 w 21600"/>
                <a:gd name="T5" fmla="*/ 140738 h 21600"/>
                <a:gd name="T6" fmla="*/ 1014935 w 21600"/>
                <a:gd name="T7" fmla="*/ 14073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Low body weight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5" name="AutoShape 12"/>
            <p:cNvSpPr>
              <a:spLocks/>
            </p:cNvSpPr>
            <p:nvPr/>
          </p:nvSpPr>
          <p:spPr bwMode="auto">
            <a:xfrm>
              <a:off x="4394180" y="3307726"/>
              <a:ext cx="2029869" cy="281476"/>
            </a:xfrm>
            <a:custGeom>
              <a:avLst/>
              <a:gdLst>
                <a:gd name="T0" fmla="*/ 1014935 w 21600"/>
                <a:gd name="T1" fmla="*/ 140738 h 21600"/>
                <a:gd name="T2" fmla="*/ 1014935 w 21600"/>
                <a:gd name="T3" fmla="*/ 140738 h 21600"/>
                <a:gd name="T4" fmla="*/ 1014935 w 21600"/>
                <a:gd name="T5" fmla="*/ 140738 h 21600"/>
                <a:gd name="T6" fmla="*/ 1014935 w 21600"/>
                <a:gd name="T7" fmla="*/ 14073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Advanced Age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6" name="AutoShape 13"/>
            <p:cNvSpPr>
              <a:spLocks/>
            </p:cNvSpPr>
            <p:nvPr/>
          </p:nvSpPr>
          <p:spPr bwMode="auto">
            <a:xfrm>
              <a:off x="4394180" y="3905860"/>
              <a:ext cx="2029869" cy="281475"/>
            </a:xfrm>
            <a:custGeom>
              <a:avLst/>
              <a:gdLst>
                <a:gd name="T0" fmla="*/ 1014935 w 21600"/>
                <a:gd name="T1" fmla="*/ 140738 h 21600"/>
                <a:gd name="T2" fmla="*/ 1014935 w 21600"/>
                <a:gd name="T3" fmla="*/ 140738 h 21600"/>
                <a:gd name="T4" fmla="*/ 1014935 w 21600"/>
                <a:gd name="T5" fmla="*/ 140738 h 21600"/>
                <a:gd name="T6" fmla="*/ 1014935 w 21600"/>
                <a:gd name="T7" fmla="*/ 14073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Opioid Naive</a:t>
              </a:r>
              <a:endParaRPr lang="en-US" sz="3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3327" name="AutoShape 14"/>
            <p:cNvSpPr>
              <a:spLocks/>
            </p:cNvSpPr>
            <p:nvPr/>
          </p:nvSpPr>
          <p:spPr bwMode="auto">
            <a:xfrm>
              <a:off x="229604" y="269876"/>
              <a:ext cx="2641600" cy="2025650"/>
            </a:xfrm>
            <a:custGeom>
              <a:avLst/>
              <a:gdLst>
                <a:gd name="T0" fmla="*/ 1320800 w 21600"/>
                <a:gd name="T1" fmla="*/ 1012825 h 21600"/>
                <a:gd name="T2" fmla="*/ 1320800 w 21600"/>
                <a:gd name="T3" fmla="*/ 1012825 h 21600"/>
                <a:gd name="T4" fmla="*/ 1320800 w 21600"/>
                <a:gd name="T5" fmla="*/ 1012825 h 21600"/>
                <a:gd name="T6" fmla="*/ 1320800 w 21600"/>
                <a:gd name="T7" fmla="*/ 101282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sym typeface="Helvetica" charset="0"/>
                </a:rPr>
                <a:t>Six major patient risk factors listed by healthcare organizations like The Joint Commission 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sym typeface="Helvetica" charset="0"/>
                </a:rPr>
                <a:t>and ISMP</a:t>
              </a:r>
              <a:endParaRPr lang="en-US" sz="1400" dirty="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1182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1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4339" name="AutoShape 2"/>
          <p:cNvSpPr>
            <a:spLocks/>
          </p:cNvSpPr>
          <p:nvPr/>
        </p:nvSpPr>
        <p:spPr bwMode="auto">
          <a:xfrm>
            <a:off x="409650" y="375048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Risk Factors Inconsistently Considered Puts Patients At Risk:</a:t>
            </a:r>
          </a:p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Opioid Naive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4340" name="AutoShape 3"/>
          <p:cNvSpPr>
            <a:spLocks/>
          </p:cNvSpPr>
          <p:nvPr/>
        </p:nvSpPr>
        <p:spPr bwMode="auto">
          <a:xfrm>
            <a:off x="435322" y="1946672"/>
            <a:ext cx="2937867" cy="1250156"/>
          </a:xfrm>
          <a:custGeom>
            <a:avLst/>
            <a:gdLst>
              <a:gd name="T0" fmla="*/ 2089150 w 21600"/>
              <a:gd name="T1" fmla="*/ 889000 h 21600"/>
              <a:gd name="T2" fmla="*/ 2089150 w 21600"/>
              <a:gd name="T3" fmla="*/ 889000 h 21600"/>
              <a:gd name="T4" fmla="*/ 2089150 w 21600"/>
              <a:gd name="T5" fmla="*/ 889000 h 21600"/>
              <a:gd name="T6" fmla="*/ 2089150 w 21600"/>
              <a:gd name="T7" fmla="*/ 889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The Joint Commission: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1">
                <a:solidFill>
                  <a:srgbClr val="000000"/>
                </a:solidFill>
                <a:sym typeface="Helvetica" charset="0"/>
              </a:rPr>
              <a:t>take “extra precautions with patients who are new to opioids or who are being restarted on opioids” 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[Sentinel Event Alert, Issue 49, August 8, 2012]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14341" name="Group 4"/>
          <p:cNvGrpSpPr>
            <a:grpSpLocks/>
          </p:cNvGrpSpPr>
          <p:nvPr/>
        </p:nvGrpSpPr>
        <p:grpSpPr bwMode="auto">
          <a:xfrm>
            <a:off x="4134448" y="3348633"/>
            <a:ext cx="4742781" cy="2877592"/>
            <a:chOff x="0" y="0"/>
            <a:chExt cx="6745553" cy="4092736"/>
          </a:xfrm>
        </p:grpSpPr>
        <p:sp>
          <p:nvSpPr>
            <p:cNvPr id="14346" name="AutoShape 5"/>
            <p:cNvSpPr>
              <a:spLocks/>
            </p:cNvSpPr>
            <p:nvPr/>
          </p:nvSpPr>
          <p:spPr bwMode="auto">
            <a:xfrm>
              <a:off x="12700" y="0"/>
              <a:ext cx="6718300" cy="4076700"/>
            </a:xfrm>
            <a:custGeom>
              <a:avLst/>
              <a:gdLst>
                <a:gd name="T0" fmla="*/ 3359150 w 21600"/>
                <a:gd name="T1" fmla="*/ 2038350 h 21600"/>
                <a:gd name="T2" fmla="*/ 3359150 w 21600"/>
                <a:gd name="T3" fmla="*/ 2038350 h 21600"/>
                <a:gd name="T4" fmla="*/ 3359150 w 21600"/>
                <a:gd name="T5" fmla="*/ 2038350 h 21600"/>
                <a:gd name="T6" fmla="*/ 3359150 w 21600"/>
                <a:gd name="T7" fmla="*/ 2038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47" name="AutoShape 6"/>
            <p:cNvSpPr>
              <a:spLocks/>
            </p:cNvSpPr>
            <p:nvPr/>
          </p:nvSpPr>
          <p:spPr bwMode="auto">
            <a:xfrm>
              <a:off x="225372" y="139284"/>
              <a:ext cx="4635501" cy="546101"/>
            </a:xfrm>
            <a:custGeom>
              <a:avLst/>
              <a:gdLst>
                <a:gd name="T0" fmla="*/ 2317751 w 21600"/>
                <a:gd name="T1" fmla="*/ 273051 h 21600"/>
                <a:gd name="T2" fmla="*/ 2317751 w 21600"/>
                <a:gd name="T3" fmla="*/ 273051 h 21600"/>
                <a:gd name="T4" fmla="*/ 2317751 w 21600"/>
                <a:gd name="T5" fmla="*/ 273051 h 21600"/>
                <a:gd name="T6" fmla="*/ 2317751 w 21600"/>
                <a:gd name="T7" fmla="*/ 2730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Likelihood by Profession to Consider Whether Patient is Opioid Naive Before Initiating PCA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4348" name="Object 7"/>
            <p:cNvGraphicFramePr>
              <a:graphicFrameLocks noChangeAspect="1"/>
            </p:cNvGraphicFramePr>
            <p:nvPr/>
          </p:nvGraphicFramePr>
          <p:xfrm>
            <a:off x="1297697" y="944810"/>
            <a:ext cx="2402665" cy="3143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7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7697" y="944810"/>
                          <a:ext cx="2402665" cy="31432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9" name="AutoShape 8"/>
            <p:cNvSpPr>
              <a:spLocks/>
            </p:cNvSpPr>
            <p:nvPr/>
          </p:nvSpPr>
          <p:spPr bwMode="auto">
            <a:xfrm>
              <a:off x="3773752" y="3559335"/>
              <a:ext cx="2971801" cy="533401"/>
            </a:xfrm>
            <a:custGeom>
              <a:avLst/>
              <a:gdLst>
                <a:gd name="T0" fmla="*/ 1485901 w 21600"/>
                <a:gd name="T1" fmla="*/ 266701 h 21600"/>
                <a:gd name="T2" fmla="*/ 1485901 w 21600"/>
                <a:gd name="T3" fmla="*/ 266701 h 21600"/>
                <a:gd name="T4" fmla="*/ 1485901 w 21600"/>
                <a:gd name="T5" fmla="*/ 266701 h 21600"/>
                <a:gd name="T6" fmla="*/ 1485901 w 21600"/>
                <a:gd name="T7" fmla="*/ 2667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7420"/>
                  </a:solidFill>
                  <a:sym typeface="Helvetica" charset="0"/>
                </a:rPr>
                <a:t>Physicians</a:t>
              </a:r>
            </a:p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7420"/>
                  </a:solidFill>
                  <a:sym typeface="Helvetica" charset="0"/>
                </a:rPr>
                <a:t>(OR=0.324; 95% CI 0.133-0.787)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0" name="AutoShape 9"/>
            <p:cNvSpPr>
              <a:spLocks/>
            </p:cNvSpPr>
            <p:nvPr/>
          </p:nvSpPr>
          <p:spPr bwMode="auto">
            <a:xfrm>
              <a:off x="3773752" y="3060468"/>
              <a:ext cx="2082801" cy="304801"/>
            </a:xfrm>
            <a:custGeom>
              <a:avLst/>
              <a:gdLst>
                <a:gd name="T0" fmla="*/ 1041401 w 21600"/>
                <a:gd name="T1" fmla="*/ 152401 h 21600"/>
                <a:gd name="T2" fmla="*/ 1041401 w 21600"/>
                <a:gd name="T3" fmla="*/ 152401 h 21600"/>
                <a:gd name="T4" fmla="*/ 1041401 w 21600"/>
                <a:gd name="T5" fmla="*/ 152401 h 21600"/>
                <a:gd name="T6" fmla="*/ 1041401 w 21600"/>
                <a:gd name="T7" fmla="*/ 1524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15681"/>
                  </a:solidFill>
                  <a:sym typeface="Helvetica" charset="0"/>
                </a:rPr>
                <a:t>Nurses, RTs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1" name="AutoShape 10"/>
            <p:cNvSpPr>
              <a:spLocks/>
            </p:cNvSpPr>
            <p:nvPr/>
          </p:nvSpPr>
          <p:spPr bwMode="auto">
            <a:xfrm>
              <a:off x="3722952" y="786060"/>
              <a:ext cx="2971801" cy="571501"/>
            </a:xfrm>
            <a:custGeom>
              <a:avLst/>
              <a:gdLst>
                <a:gd name="T0" fmla="*/ 1485901 w 21600"/>
                <a:gd name="T1" fmla="*/ 285751 h 21600"/>
                <a:gd name="T2" fmla="*/ 1485901 w 21600"/>
                <a:gd name="T3" fmla="*/ 285751 h 21600"/>
                <a:gd name="T4" fmla="*/ 1485901 w 21600"/>
                <a:gd name="T5" fmla="*/ 285751 h 21600"/>
                <a:gd name="T6" fmla="*/ 1485901 w 21600"/>
                <a:gd name="T7" fmla="*/ 2857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9300"/>
                  </a:solidFill>
                  <a:sym typeface="Helvetica" charset="0"/>
                </a:rPr>
                <a:t>Pharmacists</a:t>
              </a:r>
            </a:p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9300"/>
                  </a:solidFill>
                  <a:sym typeface="Helvetica" charset="0"/>
                </a:rPr>
                <a:t>(OR=4.072; 95% CI 1.590-10.428)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2" name="AutoShape 11"/>
            <p:cNvSpPr>
              <a:spLocks/>
            </p:cNvSpPr>
            <p:nvPr/>
          </p:nvSpPr>
          <p:spPr bwMode="auto">
            <a:xfrm>
              <a:off x="1421832" y="988698"/>
              <a:ext cx="304801" cy="190501"/>
            </a:xfrm>
            <a:custGeom>
              <a:avLst/>
              <a:gdLst>
                <a:gd name="T0" fmla="*/ 152401 w 21600"/>
                <a:gd name="T1" fmla="*/ 95251 h 21600"/>
                <a:gd name="T2" fmla="*/ 152401 w 21600"/>
                <a:gd name="T3" fmla="*/ 95251 h 21600"/>
                <a:gd name="T4" fmla="*/ 152401 w 21600"/>
                <a:gd name="T5" fmla="*/ 95251 h 21600"/>
                <a:gd name="T6" fmla="*/ 152401 w 21600"/>
                <a:gd name="T7" fmla="*/ 952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3" name="AutoShape 12"/>
            <p:cNvSpPr>
              <a:spLocks/>
            </p:cNvSpPr>
            <p:nvPr/>
          </p:nvSpPr>
          <p:spPr bwMode="auto">
            <a:xfrm>
              <a:off x="1434532" y="1685255"/>
              <a:ext cx="342901" cy="190501"/>
            </a:xfrm>
            <a:custGeom>
              <a:avLst/>
              <a:gdLst>
                <a:gd name="T0" fmla="*/ 171451 w 21600"/>
                <a:gd name="T1" fmla="*/ 95251 h 21600"/>
                <a:gd name="T2" fmla="*/ 171451 w 21600"/>
                <a:gd name="T3" fmla="*/ 95251 h 21600"/>
                <a:gd name="T4" fmla="*/ 171451 w 21600"/>
                <a:gd name="T5" fmla="*/ 95251 h 21600"/>
                <a:gd name="T6" fmla="*/ 171451 w 21600"/>
                <a:gd name="T7" fmla="*/ 952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4" name="AutoShape 13"/>
            <p:cNvSpPr>
              <a:spLocks/>
            </p:cNvSpPr>
            <p:nvPr/>
          </p:nvSpPr>
          <p:spPr bwMode="auto">
            <a:xfrm>
              <a:off x="1421802" y="2368456"/>
              <a:ext cx="228601" cy="254001"/>
            </a:xfrm>
            <a:custGeom>
              <a:avLst/>
              <a:gdLst>
                <a:gd name="T0" fmla="*/ 114301 w 21600"/>
                <a:gd name="T1" fmla="*/ 127001 h 21600"/>
                <a:gd name="T2" fmla="*/ 114301 w 21600"/>
                <a:gd name="T3" fmla="*/ 127001 h 21600"/>
                <a:gd name="T4" fmla="*/ 114301 w 21600"/>
                <a:gd name="T5" fmla="*/ 127001 h 21600"/>
                <a:gd name="T6" fmla="*/ 114301 w 21600"/>
                <a:gd name="T7" fmla="*/ 1270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5" name="AutoShape 14"/>
            <p:cNvSpPr>
              <a:spLocks/>
            </p:cNvSpPr>
            <p:nvPr/>
          </p:nvSpPr>
          <p:spPr bwMode="auto">
            <a:xfrm>
              <a:off x="1421802" y="3064358"/>
              <a:ext cx="152042" cy="177152"/>
            </a:xfrm>
            <a:custGeom>
              <a:avLst/>
              <a:gdLst>
                <a:gd name="T0" fmla="*/ 76021 w 21600"/>
                <a:gd name="T1" fmla="*/ 88576 h 21600"/>
                <a:gd name="T2" fmla="*/ 76021 w 21600"/>
                <a:gd name="T3" fmla="*/ 88576 h 21600"/>
                <a:gd name="T4" fmla="*/ 76021 w 21600"/>
                <a:gd name="T5" fmla="*/ 88576 h 21600"/>
                <a:gd name="T6" fmla="*/ 76021 w 21600"/>
                <a:gd name="T7" fmla="*/ 8857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6" name="AutoShape 15"/>
            <p:cNvSpPr>
              <a:spLocks/>
            </p:cNvSpPr>
            <p:nvPr/>
          </p:nvSpPr>
          <p:spPr bwMode="auto">
            <a:xfrm>
              <a:off x="1193561" y="3493841"/>
              <a:ext cx="469901" cy="304801"/>
            </a:xfrm>
            <a:custGeom>
              <a:avLst/>
              <a:gdLst>
                <a:gd name="T0" fmla="*/ 234951 w 21600"/>
                <a:gd name="T1" fmla="*/ 152401 h 21600"/>
                <a:gd name="T2" fmla="*/ 234951 w 21600"/>
                <a:gd name="T3" fmla="*/ 152401 h 21600"/>
                <a:gd name="T4" fmla="*/ 234951 w 21600"/>
                <a:gd name="T5" fmla="*/ 152401 h 21600"/>
                <a:gd name="T6" fmla="*/ 234951 w 21600"/>
                <a:gd name="T7" fmla="*/ 1524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0.3x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7" name="AutoShape 16"/>
            <p:cNvSpPr>
              <a:spLocks/>
            </p:cNvSpPr>
            <p:nvPr/>
          </p:nvSpPr>
          <p:spPr bwMode="auto">
            <a:xfrm>
              <a:off x="101600" y="965200"/>
              <a:ext cx="1219200" cy="342900"/>
            </a:xfrm>
            <a:custGeom>
              <a:avLst/>
              <a:gdLst>
                <a:gd name="T0" fmla="*/ 609600 w 21600"/>
                <a:gd name="T1" fmla="*/ 171450 h 21600"/>
                <a:gd name="T2" fmla="*/ 609600 w 21600"/>
                <a:gd name="T3" fmla="*/ 171450 h 21600"/>
                <a:gd name="T4" fmla="*/ 609600 w 21600"/>
                <a:gd name="T5" fmla="*/ 171450 h 21600"/>
                <a:gd name="T6" fmla="*/ 609600 w 21600"/>
                <a:gd name="T7" fmla="*/ 1714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More Likely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4358" name="AutoShape 17"/>
            <p:cNvSpPr>
              <a:spLocks/>
            </p:cNvSpPr>
            <p:nvPr/>
          </p:nvSpPr>
          <p:spPr bwMode="auto">
            <a:xfrm>
              <a:off x="0" y="3479800"/>
              <a:ext cx="1320800" cy="393700"/>
            </a:xfrm>
            <a:custGeom>
              <a:avLst/>
              <a:gdLst>
                <a:gd name="T0" fmla="*/ 660400 w 21600"/>
                <a:gd name="T1" fmla="*/ 196850 h 21600"/>
                <a:gd name="T2" fmla="*/ 660400 w 21600"/>
                <a:gd name="T3" fmla="*/ 196850 h 21600"/>
                <a:gd name="T4" fmla="*/ 660400 w 21600"/>
                <a:gd name="T5" fmla="*/ 196850 h 21600"/>
                <a:gd name="T6" fmla="*/ 660400 w 21600"/>
                <a:gd name="T7" fmla="*/ 1968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Less Likely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4342" name="AutoShape 18"/>
          <p:cNvSpPr>
            <a:spLocks/>
          </p:cNvSpPr>
          <p:nvPr/>
        </p:nvSpPr>
        <p:spPr bwMode="auto">
          <a:xfrm>
            <a:off x="4348761" y="1937742"/>
            <a:ext cx="3812977" cy="1053703"/>
          </a:xfrm>
          <a:custGeom>
            <a:avLst/>
            <a:gdLst>
              <a:gd name="T0" fmla="*/ 2711450 w 21600"/>
              <a:gd name="T1" fmla="*/ 749300 h 21600"/>
              <a:gd name="T2" fmla="*/ 2711450 w 21600"/>
              <a:gd name="T3" fmla="*/ 749300 h 21600"/>
              <a:gd name="T4" fmla="*/ 2711450 w 21600"/>
              <a:gd name="T5" fmla="*/ 749300 h 21600"/>
              <a:gd name="T6" fmla="*/ 2711450 w 21600"/>
              <a:gd name="T7" fmla="*/ 7493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Almost 1 out of 5 hospitals are not assessing patients for being opioid naive:</a:t>
            </a: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Pharmacists 4x more likely to consider </a:t>
            </a: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Physicians approximately 70% less likely to consider 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4343" name="AutoShape 19"/>
          <p:cNvSpPr>
            <a:spLocks/>
          </p:cNvSpPr>
          <p:nvPr/>
        </p:nvSpPr>
        <p:spPr bwMode="auto">
          <a:xfrm>
            <a:off x="433090" y="1477863"/>
            <a:ext cx="1679898" cy="285750"/>
          </a:xfrm>
          <a:custGeom>
            <a:avLst/>
            <a:gdLst>
              <a:gd name="T0" fmla="*/ 1194594 w 21600"/>
              <a:gd name="T1" fmla="*/ 203200 h 21600"/>
              <a:gd name="T2" fmla="*/ 1194594 w 21600"/>
              <a:gd name="T3" fmla="*/ 203200 h 21600"/>
              <a:gd name="T4" fmla="*/ 1194594 w 21600"/>
              <a:gd name="T5" fmla="*/ 203200 h 21600"/>
              <a:gd name="T6" fmla="*/ 1194594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Recommendation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4344" name="AutoShape 20"/>
          <p:cNvSpPr>
            <a:spLocks/>
          </p:cNvSpPr>
          <p:nvPr/>
        </p:nvSpPr>
        <p:spPr bwMode="auto">
          <a:xfrm>
            <a:off x="4348758" y="1473398"/>
            <a:ext cx="820415" cy="285750"/>
          </a:xfrm>
          <a:custGeom>
            <a:avLst/>
            <a:gdLst>
              <a:gd name="T0" fmla="*/ 583407 w 21600"/>
              <a:gd name="T1" fmla="*/ 203200 h 21600"/>
              <a:gd name="T2" fmla="*/ 583407 w 21600"/>
              <a:gd name="T3" fmla="*/ 203200 h 21600"/>
              <a:gd name="T4" fmla="*/ 583407 w 21600"/>
              <a:gd name="T5" fmla="*/ 203200 h 21600"/>
              <a:gd name="T6" fmla="*/ 583407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Practice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4345" name="Line 21"/>
          <p:cNvSpPr>
            <a:spLocks noChangeShapeType="1"/>
          </p:cNvSpPr>
          <p:nvPr/>
        </p:nvSpPr>
        <p:spPr bwMode="auto">
          <a:xfrm flipH="1">
            <a:off x="3624337" y="1482328"/>
            <a:ext cx="0" cy="4938117"/>
          </a:xfrm>
          <a:prstGeom prst="line">
            <a:avLst/>
          </a:prstGeom>
          <a:noFill/>
          <a:ln w="635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4013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/>
          </p:cNvSpPr>
          <p:nvPr/>
        </p:nvSpPr>
        <p:spPr bwMode="auto">
          <a:xfrm>
            <a:off x="414115" y="375048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Risk Factors Inconsistently Considered Puts Patients At Risk:</a:t>
            </a:r>
          </a:p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Obese Patients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15363" name="Group 2"/>
          <p:cNvGrpSpPr>
            <a:grpSpLocks/>
          </p:cNvGrpSpPr>
          <p:nvPr/>
        </p:nvGrpSpPr>
        <p:grpSpPr bwMode="auto">
          <a:xfrm>
            <a:off x="4364388" y="2868662"/>
            <a:ext cx="3538389" cy="2166566"/>
            <a:chOff x="0" y="0"/>
            <a:chExt cx="5032637" cy="3080603"/>
          </a:xfrm>
        </p:grpSpPr>
        <p:sp>
          <p:nvSpPr>
            <p:cNvPr id="15369" name="AutoShape 3"/>
            <p:cNvSpPr>
              <a:spLocks/>
            </p:cNvSpPr>
            <p:nvPr/>
          </p:nvSpPr>
          <p:spPr bwMode="auto">
            <a:xfrm>
              <a:off x="0" y="747128"/>
              <a:ext cx="1308100" cy="1003301"/>
            </a:xfrm>
            <a:custGeom>
              <a:avLst/>
              <a:gdLst>
                <a:gd name="T0" fmla="*/ 654050 w 21600"/>
                <a:gd name="T1" fmla="*/ 501651 h 21600"/>
                <a:gd name="T2" fmla="*/ 654050 w 21600"/>
                <a:gd name="T3" fmla="*/ 501651 h 21600"/>
                <a:gd name="T4" fmla="*/ 654050 w 21600"/>
                <a:gd name="T5" fmla="*/ 501651 h 21600"/>
                <a:gd name="T6" fmla="*/ 654050 w 21600"/>
                <a:gd name="T7" fmla="*/ 5016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Do Not Consider Obesity a Risk Factor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5370" name="AutoShape 4"/>
            <p:cNvSpPr>
              <a:spLocks/>
            </p:cNvSpPr>
            <p:nvPr/>
          </p:nvSpPr>
          <p:spPr bwMode="auto">
            <a:xfrm>
              <a:off x="434512" y="169347"/>
              <a:ext cx="4178301" cy="571501"/>
            </a:xfrm>
            <a:custGeom>
              <a:avLst/>
              <a:gdLst>
                <a:gd name="T0" fmla="*/ 2089151 w 21600"/>
                <a:gd name="T1" fmla="*/ 285751 h 21600"/>
                <a:gd name="T2" fmla="*/ 2089151 w 21600"/>
                <a:gd name="T3" fmla="*/ 285751 h 21600"/>
                <a:gd name="T4" fmla="*/ 2089151 w 21600"/>
                <a:gd name="T5" fmla="*/ 285751 h 21600"/>
                <a:gd name="T6" fmla="*/ 2089151 w 21600"/>
                <a:gd name="T7" fmla="*/ 2857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Obesity Considered a Risk Factor Prior to Initiating PCA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5371" name="Object 5"/>
            <p:cNvGraphicFramePr>
              <a:graphicFrameLocks noChangeAspect="1"/>
            </p:cNvGraphicFramePr>
            <p:nvPr/>
          </p:nvGraphicFramePr>
          <p:xfrm>
            <a:off x="1233166" y="742049"/>
            <a:ext cx="2209801" cy="22098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1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3166" y="742049"/>
                          <a:ext cx="2209801" cy="22098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2" name="AutoShape 6"/>
            <p:cNvSpPr>
              <a:spLocks/>
            </p:cNvSpPr>
            <p:nvPr/>
          </p:nvSpPr>
          <p:spPr bwMode="auto">
            <a:xfrm>
              <a:off x="3432654" y="2451485"/>
              <a:ext cx="1483323" cy="396533"/>
            </a:xfrm>
            <a:custGeom>
              <a:avLst/>
              <a:gdLst>
                <a:gd name="T0" fmla="*/ 741662 w 21600"/>
                <a:gd name="T1" fmla="*/ 198267 h 21600"/>
                <a:gd name="T2" fmla="*/ 741662 w 21600"/>
                <a:gd name="T3" fmla="*/ 198267 h 21600"/>
                <a:gd name="T4" fmla="*/ 741662 w 21600"/>
                <a:gd name="T5" fmla="*/ 198267 h 21600"/>
                <a:gd name="T6" fmla="*/ 741662 w 21600"/>
                <a:gd name="T7" fmla="*/ 19826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Consider Obesity a Risk Factor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5373" name="AutoShape 7"/>
            <p:cNvSpPr>
              <a:spLocks/>
            </p:cNvSpPr>
            <p:nvPr/>
          </p:nvSpPr>
          <p:spPr bwMode="auto">
            <a:xfrm>
              <a:off x="16136" y="0"/>
              <a:ext cx="5016501" cy="3080603"/>
            </a:xfrm>
            <a:custGeom>
              <a:avLst/>
              <a:gdLst>
                <a:gd name="T0" fmla="*/ 2508251 w 21600"/>
                <a:gd name="T1" fmla="*/ 1540302 h 21600"/>
                <a:gd name="T2" fmla="*/ 2508251 w 21600"/>
                <a:gd name="T3" fmla="*/ 1540302 h 21600"/>
                <a:gd name="T4" fmla="*/ 2508251 w 21600"/>
                <a:gd name="T5" fmla="*/ 1540302 h 21600"/>
                <a:gd name="T6" fmla="*/ 2508251 w 21600"/>
                <a:gd name="T7" fmla="*/ 154030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5364" name="AutoShape 8"/>
          <p:cNvSpPr>
            <a:spLocks/>
          </p:cNvSpPr>
          <p:nvPr/>
        </p:nvSpPr>
        <p:spPr bwMode="auto">
          <a:xfrm>
            <a:off x="433090" y="1477863"/>
            <a:ext cx="1679898" cy="285750"/>
          </a:xfrm>
          <a:custGeom>
            <a:avLst/>
            <a:gdLst>
              <a:gd name="T0" fmla="*/ 1194594 w 21600"/>
              <a:gd name="T1" fmla="*/ 203200 h 21600"/>
              <a:gd name="T2" fmla="*/ 1194594 w 21600"/>
              <a:gd name="T3" fmla="*/ 203200 h 21600"/>
              <a:gd name="T4" fmla="*/ 1194594 w 21600"/>
              <a:gd name="T5" fmla="*/ 203200 h 21600"/>
              <a:gd name="T6" fmla="*/ 1194594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Recommendation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5365" name="AutoShape 9"/>
          <p:cNvSpPr>
            <a:spLocks/>
          </p:cNvSpPr>
          <p:nvPr/>
        </p:nvSpPr>
        <p:spPr bwMode="auto">
          <a:xfrm>
            <a:off x="4348758" y="1473398"/>
            <a:ext cx="820415" cy="285750"/>
          </a:xfrm>
          <a:custGeom>
            <a:avLst/>
            <a:gdLst>
              <a:gd name="T0" fmla="*/ 583407 w 21600"/>
              <a:gd name="T1" fmla="*/ 203200 h 21600"/>
              <a:gd name="T2" fmla="*/ 583407 w 21600"/>
              <a:gd name="T3" fmla="*/ 203200 h 21600"/>
              <a:gd name="T4" fmla="*/ 583407 w 21600"/>
              <a:gd name="T5" fmla="*/ 203200 h 21600"/>
              <a:gd name="T6" fmla="*/ 583407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Practice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5366" name="Line 10"/>
          <p:cNvSpPr>
            <a:spLocks noChangeShapeType="1"/>
          </p:cNvSpPr>
          <p:nvPr/>
        </p:nvSpPr>
        <p:spPr bwMode="auto">
          <a:xfrm flipH="1">
            <a:off x="3624337" y="1482328"/>
            <a:ext cx="0" cy="4938117"/>
          </a:xfrm>
          <a:prstGeom prst="line">
            <a:avLst/>
          </a:prstGeom>
          <a:noFill/>
          <a:ln w="635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5367" name="AutoShape 11"/>
          <p:cNvSpPr>
            <a:spLocks/>
          </p:cNvSpPr>
          <p:nvPr/>
        </p:nvSpPr>
        <p:spPr bwMode="auto">
          <a:xfrm>
            <a:off x="439175" y="2790638"/>
            <a:ext cx="2544961" cy="1839516"/>
          </a:xfrm>
          <a:custGeom>
            <a:avLst/>
            <a:gdLst>
              <a:gd name="T0" fmla="*/ 1809750 w 21600"/>
              <a:gd name="T1" fmla="*/ 1308100 h 21600"/>
              <a:gd name="T2" fmla="*/ 1809750 w 21600"/>
              <a:gd name="T3" fmla="*/ 1308100 h 21600"/>
              <a:gd name="T4" fmla="*/ 1809750 w 21600"/>
              <a:gd name="T5" fmla="*/ 1308100 h 21600"/>
              <a:gd name="T6" fmla="*/ 1809750 w 21600"/>
              <a:gd name="T7" fmla="*/ 1308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sym typeface="Helvetica" charset="0"/>
              </a:rPr>
              <a:t>Many studies have shown the increased risk of using anesthesia with obese patients</a:t>
            </a:r>
            <a:r>
              <a:rPr lang="en-US" dirty="0" smtClean="0">
                <a:solidFill>
                  <a:srgbClr val="000000"/>
                </a:solidFill>
                <a:sym typeface="Helvetica" charset="0"/>
              </a:rPr>
              <a:t> 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sym typeface="Helvetica" charset="0"/>
              </a:rPr>
              <a:t>[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J. </a:t>
            </a:r>
            <a:r>
              <a:rPr lang="en-US" sz="1400" dirty="0" err="1" smtClean="0">
                <a:solidFill>
                  <a:srgbClr val="000000"/>
                </a:solidFill>
                <a:sym typeface="Helvetica" charset="0"/>
              </a:rPr>
              <a:t>Ingrande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 and H. J. M. </a:t>
            </a:r>
            <a:r>
              <a:rPr lang="en-US" sz="1400" dirty="0" err="1" smtClean="0">
                <a:solidFill>
                  <a:srgbClr val="000000"/>
                </a:solidFill>
                <a:sym typeface="Helvetica" charset="0"/>
              </a:rPr>
              <a:t>Lemmens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sym typeface="Helvetica" charset="0"/>
              </a:rPr>
              <a:t>“Dose adjustment of </a:t>
            </a:r>
            <a:r>
              <a:rPr lang="en-US" dirty="0" err="1" smtClean="0">
                <a:solidFill>
                  <a:srgbClr val="000000"/>
                </a:solidFill>
                <a:sym typeface="Helvetica" charset="0"/>
              </a:rPr>
              <a:t>anaesthetics</a:t>
            </a:r>
            <a:r>
              <a:rPr lang="en-US" dirty="0" smtClean="0">
                <a:solidFill>
                  <a:srgbClr val="000000"/>
                </a:solidFill>
                <a:sym typeface="Helvetica" charset="0"/>
              </a:rPr>
              <a:t> in the morbidly obese” 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British of Journal of Anesthesia Volume 105, Issue </a:t>
            </a:r>
            <a:r>
              <a:rPr lang="en-US" sz="1400" dirty="0" err="1" smtClean="0">
                <a:solidFill>
                  <a:srgbClr val="000000"/>
                </a:solidFill>
                <a:sym typeface="Helvetica" charset="0"/>
              </a:rPr>
              <a:t>suppl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 1]</a:t>
            </a:r>
            <a:endParaRPr lang="en-US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5368" name="AutoShape 12"/>
          <p:cNvSpPr>
            <a:spLocks/>
          </p:cNvSpPr>
          <p:nvPr/>
        </p:nvSpPr>
        <p:spPr bwMode="auto">
          <a:xfrm>
            <a:off x="4364385" y="2071687"/>
            <a:ext cx="4563070" cy="464344"/>
          </a:xfrm>
          <a:custGeom>
            <a:avLst/>
            <a:gdLst>
              <a:gd name="T0" fmla="*/ 3244850 w 21600"/>
              <a:gd name="T1" fmla="*/ 330200 h 21600"/>
              <a:gd name="T2" fmla="*/ 3244850 w 21600"/>
              <a:gd name="T3" fmla="*/ 330200 h 21600"/>
              <a:gd name="T4" fmla="*/ 3244850 w 21600"/>
              <a:gd name="T5" fmla="*/ 330200 h 21600"/>
              <a:gd name="T6" fmla="*/ 3244850 w 21600"/>
              <a:gd name="T7" fmla="*/ 330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  <a:sym typeface="Helvetica" charset="0"/>
              </a:rPr>
              <a:t>Three out of every 10 hospitals do not consider obesity as a patient risk factor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0346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/>
          </p:cNvSpPr>
          <p:nvPr/>
        </p:nvSpPr>
        <p:spPr bwMode="auto">
          <a:xfrm>
            <a:off x="404068" y="500063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Risk Factors Inconsistently Considered Puts Patients At Risk:</a:t>
            </a:r>
          </a:p>
          <a:p>
            <a:pPr defTabSz="38501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Advanced Age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6387" name="AutoShape 2"/>
          <p:cNvSpPr>
            <a:spLocks/>
          </p:cNvSpPr>
          <p:nvPr/>
        </p:nvSpPr>
        <p:spPr bwMode="auto">
          <a:xfrm>
            <a:off x="433090" y="1477863"/>
            <a:ext cx="1679898" cy="285750"/>
          </a:xfrm>
          <a:custGeom>
            <a:avLst/>
            <a:gdLst>
              <a:gd name="T0" fmla="*/ 1194594 w 21600"/>
              <a:gd name="T1" fmla="*/ 203200 h 21600"/>
              <a:gd name="T2" fmla="*/ 1194594 w 21600"/>
              <a:gd name="T3" fmla="*/ 203200 h 21600"/>
              <a:gd name="T4" fmla="*/ 1194594 w 21600"/>
              <a:gd name="T5" fmla="*/ 203200 h 21600"/>
              <a:gd name="T6" fmla="*/ 1194594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Recommendation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6388" name="AutoShape 3"/>
          <p:cNvSpPr>
            <a:spLocks/>
          </p:cNvSpPr>
          <p:nvPr/>
        </p:nvSpPr>
        <p:spPr bwMode="auto">
          <a:xfrm>
            <a:off x="4348758" y="1473398"/>
            <a:ext cx="820415" cy="285750"/>
          </a:xfrm>
          <a:custGeom>
            <a:avLst/>
            <a:gdLst>
              <a:gd name="T0" fmla="*/ 583407 w 21600"/>
              <a:gd name="T1" fmla="*/ 203200 h 21600"/>
              <a:gd name="T2" fmla="*/ 583407 w 21600"/>
              <a:gd name="T3" fmla="*/ 203200 h 21600"/>
              <a:gd name="T4" fmla="*/ 583407 w 21600"/>
              <a:gd name="T5" fmla="*/ 203200 h 21600"/>
              <a:gd name="T6" fmla="*/ 583407 w 21600"/>
              <a:gd name="T7" fmla="*/ 203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Gill Sans" charset="0"/>
                <a:sym typeface="Gill Sans" charset="0"/>
              </a:rPr>
              <a:t>Practice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H="1">
            <a:off x="3624337" y="1482328"/>
            <a:ext cx="0" cy="4938117"/>
          </a:xfrm>
          <a:prstGeom prst="line">
            <a:avLst/>
          </a:prstGeom>
          <a:noFill/>
          <a:ln w="635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16390" name="Group 5"/>
          <p:cNvGrpSpPr>
            <a:grpSpLocks/>
          </p:cNvGrpSpPr>
          <p:nvPr/>
        </p:nvGrpSpPr>
        <p:grpSpPr bwMode="auto">
          <a:xfrm>
            <a:off x="4143375" y="2723555"/>
            <a:ext cx="4179094" cy="3545086"/>
            <a:chOff x="0" y="0"/>
            <a:chExt cx="4102100" cy="3200400"/>
          </a:xfrm>
        </p:grpSpPr>
        <p:sp>
          <p:nvSpPr>
            <p:cNvPr id="16393" name="AutoShape 6"/>
            <p:cNvSpPr>
              <a:spLocks/>
            </p:cNvSpPr>
            <p:nvPr/>
          </p:nvSpPr>
          <p:spPr bwMode="auto">
            <a:xfrm>
              <a:off x="408281" y="76199"/>
              <a:ext cx="3302001" cy="520701"/>
            </a:xfrm>
            <a:custGeom>
              <a:avLst/>
              <a:gdLst>
                <a:gd name="T0" fmla="*/ 1651001 w 21600"/>
                <a:gd name="T1" fmla="*/ 260351 h 21600"/>
                <a:gd name="T2" fmla="*/ 1651001 w 21600"/>
                <a:gd name="T3" fmla="*/ 260351 h 21600"/>
                <a:gd name="T4" fmla="*/ 1651001 w 21600"/>
                <a:gd name="T5" fmla="*/ 260351 h 21600"/>
                <a:gd name="T6" fmla="*/ 1651001 w 21600"/>
                <a:gd name="T7" fmla="*/ 2603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Advanced Age Considered a Risk Factor Prior to Initiating PCA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6394" name="Object 7"/>
            <p:cNvGraphicFramePr>
              <a:graphicFrameLocks noChangeAspect="1"/>
            </p:cNvGraphicFramePr>
            <p:nvPr/>
          </p:nvGraphicFramePr>
          <p:xfrm>
            <a:off x="1537173" y="599253"/>
            <a:ext cx="1930401" cy="1930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5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173" y="599253"/>
                          <a:ext cx="1930401" cy="19304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5" name="AutoShape 8"/>
            <p:cNvSpPr>
              <a:spLocks/>
            </p:cNvSpPr>
            <p:nvPr/>
          </p:nvSpPr>
          <p:spPr bwMode="auto">
            <a:xfrm>
              <a:off x="122766" y="857956"/>
              <a:ext cx="1524001" cy="711201"/>
            </a:xfrm>
            <a:custGeom>
              <a:avLst/>
              <a:gdLst>
                <a:gd name="T0" fmla="*/ 762001 w 21600"/>
                <a:gd name="T1" fmla="*/ 355601 h 21600"/>
                <a:gd name="T2" fmla="*/ 762001 w 21600"/>
                <a:gd name="T3" fmla="*/ 355601 h 21600"/>
                <a:gd name="T4" fmla="*/ 762001 w 21600"/>
                <a:gd name="T5" fmla="*/ 355601 h 21600"/>
                <a:gd name="T6" fmla="*/ 762001 w 21600"/>
                <a:gd name="T7" fmla="*/ 35560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Do Not Consider Advanced Age a Risk Factor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6396" name="AutoShape 9"/>
            <p:cNvSpPr>
              <a:spLocks/>
            </p:cNvSpPr>
            <p:nvPr/>
          </p:nvSpPr>
          <p:spPr bwMode="auto">
            <a:xfrm>
              <a:off x="1804339" y="2558813"/>
              <a:ext cx="2057401" cy="469901"/>
            </a:xfrm>
            <a:custGeom>
              <a:avLst/>
              <a:gdLst>
                <a:gd name="T0" fmla="*/ 1028701 w 21600"/>
                <a:gd name="T1" fmla="*/ 234951 h 21600"/>
                <a:gd name="T2" fmla="*/ 1028701 w 21600"/>
                <a:gd name="T3" fmla="*/ 234951 h 21600"/>
                <a:gd name="T4" fmla="*/ 1028701 w 21600"/>
                <a:gd name="T5" fmla="*/ 234951 h 21600"/>
                <a:gd name="T6" fmla="*/ 1028701 w 21600"/>
                <a:gd name="T7" fmla="*/ 23495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Consider Advanced Age a Risk Factor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6397" name="AutoShape 10"/>
            <p:cNvSpPr>
              <a:spLocks/>
            </p:cNvSpPr>
            <p:nvPr/>
          </p:nvSpPr>
          <p:spPr bwMode="auto">
            <a:xfrm>
              <a:off x="0" y="0"/>
              <a:ext cx="4102100" cy="3200400"/>
            </a:xfrm>
            <a:custGeom>
              <a:avLst/>
              <a:gdLst>
                <a:gd name="T0" fmla="*/ 2051050 w 21600"/>
                <a:gd name="T1" fmla="*/ 1600200 h 21600"/>
                <a:gd name="T2" fmla="*/ 2051050 w 21600"/>
                <a:gd name="T3" fmla="*/ 1600200 h 21600"/>
                <a:gd name="T4" fmla="*/ 2051050 w 21600"/>
                <a:gd name="T5" fmla="*/ 1600200 h 21600"/>
                <a:gd name="T6" fmla="*/ 2051050 w 21600"/>
                <a:gd name="T7" fmla="*/ 16002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391" name="AutoShape 11"/>
          <p:cNvSpPr>
            <a:spLocks/>
          </p:cNvSpPr>
          <p:nvPr/>
        </p:nvSpPr>
        <p:spPr bwMode="auto">
          <a:xfrm>
            <a:off x="381744" y="2473524"/>
            <a:ext cx="3062883" cy="2232422"/>
          </a:xfrm>
          <a:custGeom>
            <a:avLst/>
            <a:gdLst>
              <a:gd name="T0" fmla="*/ 2178050 w 21600"/>
              <a:gd name="T1" fmla="*/ 1587500 h 21600"/>
              <a:gd name="T2" fmla="*/ 2178050 w 21600"/>
              <a:gd name="T3" fmla="*/ 1587500 h 21600"/>
              <a:gd name="T4" fmla="*/ 2178050 w 21600"/>
              <a:gd name="T5" fmla="*/ 1587500 h 21600"/>
              <a:gd name="T6" fmla="*/ 2178050 w 21600"/>
              <a:gd name="T7" fmla="*/ 15875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120528" indent="-120528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sym typeface="Helvetica" charset="0"/>
              </a:rPr>
              <a:t>The Joint Commission cautions against the use of opioids in older patients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 because of the heightened risk of </a:t>
            </a:r>
            <a:r>
              <a:rPr lang="en-US" sz="1400" dirty="0" err="1" smtClean="0">
                <a:solidFill>
                  <a:srgbClr val="000000"/>
                </a:solidFill>
                <a:sym typeface="Helvetica" charset="0"/>
              </a:rPr>
              <a:t>oversedation</a:t>
            </a: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 and respiratory depression</a:t>
            </a:r>
          </a:p>
          <a:p>
            <a:pPr marL="120528" indent="-120528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 [</a:t>
            </a:r>
            <a:r>
              <a:rPr lang="en-US" sz="1200" dirty="0" smtClean="0">
                <a:solidFill>
                  <a:srgbClr val="000000"/>
                </a:solidFill>
                <a:sym typeface="Helvetica" charset="0"/>
              </a:rPr>
              <a:t>The Joint Commission, Sentinel Event Alert, Issue 49, August 8, 2012]:</a:t>
            </a:r>
          </a:p>
          <a:p>
            <a:pPr marL="120528" indent="-120528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2.8 times higher for individuals aged 61-70 </a:t>
            </a:r>
          </a:p>
          <a:p>
            <a:pPr marL="120528" indent="-120528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5.4 times higher for age 71-80 </a:t>
            </a:r>
          </a:p>
          <a:p>
            <a:pPr marL="120528" indent="-120528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sym typeface="Helvetica" charset="0"/>
              </a:rPr>
              <a:t>8.7 times higher for those over age 80</a:t>
            </a:r>
            <a:endParaRPr lang="en-US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6392" name="AutoShape 12"/>
          <p:cNvSpPr>
            <a:spLocks/>
          </p:cNvSpPr>
          <p:nvPr/>
        </p:nvSpPr>
        <p:spPr bwMode="auto">
          <a:xfrm>
            <a:off x="4339828" y="2009180"/>
            <a:ext cx="4563070" cy="464344"/>
          </a:xfrm>
          <a:custGeom>
            <a:avLst/>
            <a:gdLst>
              <a:gd name="T0" fmla="*/ 3244850 w 21600"/>
              <a:gd name="T1" fmla="*/ 330200 h 21600"/>
              <a:gd name="T2" fmla="*/ 3244850 w 21600"/>
              <a:gd name="T3" fmla="*/ 330200 h 21600"/>
              <a:gd name="T4" fmla="*/ 3244850 w 21600"/>
              <a:gd name="T5" fmla="*/ 330200 h 21600"/>
              <a:gd name="T6" fmla="*/ 3244850 w 21600"/>
              <a:gd name="T7" fmla="*/ 330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  <a:sym typeface="Helvetica" charset="0"/>
              </a:rPr>
              <a:t>About three out of every 20 hospitals do not consider advanced age as a patient risk factor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921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"/>
          <p:cNvSpPr>
            <a:spLocks/>
          </p:cNvSpPr>
          <p:nvPr/>
        </p:nvSpPr>
        <p:spPr bwMode="auto">
          <a:xfrm>
            <a:off x="392906" y="375048"/>
            <a:ext cx="8751094" cy="767953"/>
          </a:xfrm>
          <a:custGeom>
            <a:avLst/>
            <a:gdLst>
              <a:gd name="T0" fmla="*/ 6223000 w 21600"/>
              <a:gd name="T1" fmla="*/ 546100 h 21600"/>
              <a:gd name="T2" fmla="*/ 6223000 w 21600"/>
              <a:gd name="T3" fmla="*/ 546100 h 21600"/>
              <a:gd name="T4" fmla="*/ 6223000 w 21600"/>
              <a:gd name="T5" fmla="*/ 546100 h 21600"/>
              <a:gd name="T6" fmla="*/ 622300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9394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Double Checks Inconsistently Performed Puts Patients At Risk</a:t>
            </a:r>
          </a:p>
        </p:txBody>
      </p:sp>
      <p:sp>
        <p:nvSpPr>
          <p:cNvPr id="17411" name="AutoShape 2"/>
          <p:cNvSpPr>
            <a:spLocks/>
          </p:cNvSpPr>
          <p:nvPr/>
        </p:nvSpPr>
        <p:spPr bwMode="auto">
          <a:xfrm>
            <a:off x="3942461" y="1298154"/>
            <a:ext cx="4779615" cy="4009430"/>
          </a:xfrm>
          <a:custGeom>
            <a:avLst/>
            <a:gdLst>
              <a:gd name="T0" fmla="*/ 3398838 w 21600"/>
              <a:gd name="T1" fmla="*/ 2851150 h 21600"/>
              <a:gd name="T2" fmla="*/ 3398838 w 21600"/>
              <a:gd name="T3" fmla="*/ 2851150 h 21600"/>
              <a:gd name="T4" fmla="*/ 3398838 w 21600"/>
              <a:gd name="T5" fmla="*/ 2851150 h 21600"/>
              <a:gd name="T6" fmla="*/ 3398838 w 21600"/>
              <a:gd name="T7" fmla="*/ 2851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Patient’s identification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	Is the correct patient receiving the opioid?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Patient allergies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	Is the patient allergic to the medication?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Drug selection and concentration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 	Is the patient receiving the prescribed medication and dosage?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Dose adjustments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	Has any dose adjustment been completed?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sym typeface="Helvetica" charset="0"/>
            </a:endParaRP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PCA pump settings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	Has the pump been programmed correctly?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endParaRPr lang="en-US" sz="1400" b="1">
              <a:solidFill>
                <a:srgbClr val="000000"/>
              </a:solidFill>
              <a:sym typeface="Helvetica" charset="0"/>
            </a:endParaRP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400" b="1">
                <a:solidFill>
                  <a:srgbClr val="000000"/>
                </a:solidFill>
                <a:sym typeface="Helvetica" charset="0"/>
              </a:rPr>
              <a:t>Line attachment — </a:t>
            </a:r>
          </a:p>
          <a:p>
            <a:pPr marL="160704" indent="-160704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Helvetica" charset="0"/>
              </a:rPr>
              <a:t>	Has the pump been attached correctly to the patient? 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7412" name="AutoShape 3"/>
          <p:cNvSpPr>
            <a:spLocks/>
          </p:cNvSpPr>
          <p:nvPr/>
        </p:nvSpPr>
        <p:spPr bwMode="auto">
          <a:xfrm>
            <a:off x="462111" y="2402086"/>
            <a:ext cx="2625328" cy="2357438"/>
          </a:xfrm>
          <a:custGeom>
            <a:avLst/>
            <a:gdLst>
              <a:gd name="T0" fmla="*/ 1866900 w 21600"/>
              <a:gd name="T1" fmla="*/ 1676400 h 21600"/>
              <a:gd name="T2" fmla="*/ 1866900 w 21600"/>
              <a:gd name="T3" fmla="*/ 1676400 h 21600"/>
              <a:gd name="T4" fmla="*/ 1866900 w 21600"/>
              <a:gd name="T5" fmla="*/ 1676400 h 21600"/>
              <a:gd name="T6" fmla="*/ 1866900 w 21600"/>
              <a:gd name="T7" fmla="*/ 16764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21407" fontAlgn="base" hangingPunct="0">
              <a:spcBef>
                <a:spcPts val="422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sym typeface="Helvetica" charset="0"/>
              </a:rPr>
              <a:t>Approximately 70% of PCA adverse events are due to errors associated with pump use </a:t>
            </a:r>
          </a:p>
          <a:p>
            <a:pPr defTabSz="321407" fontAlgn="base" hangingPunct="0">
              <a:spcBef>
                <a:spcPts val="422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sym typeface="Helvetica" charset="0"/>
              </a:rPr>
              <a:t>(e.g., </a:t>
            </a:r>
            <a:r>
              <a:rPr lang="en-US" sz="1400" b="1" dirty="0" err="1" smtClean="0">
                <a:solidFill>
                  <a:srgbClr val="000000"/>
                </a:solidFill>
                <a:sym typeface="Helvetica" charset="0"/>
              </a:rPr>
              <a:t>misprogrammed</a:t>
            </a:r>
            <a:r>
              <a:rPr lang="en-US" sz="1400" b="1" dirty="0" smtClean="0">
                <a:solidFill>
                  <a:srgbClr val="000000"/>
                </a:solidFill>
                <a:sym typeface="Helvetica" charset="0"/>
              </a:rPr>
              <a:t> doses and concentrations, installation of the wrong drug or concentration) </a:t>
            </a:r>
          </a:p>
          <a:p>
            <a:pPr defTabSz="321407" fontAlgn="base" hangingPunct="0">
              <a:spcBef>
                <a:spcPts val="422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sym typeface="Helvetica" charset="0"/>
              </a:rPr>
              <a:t>[</a:t>
            </a:r>
            <a:r>
              <a:rPr lang="en-US" sz="1000" dirty="0">
                <a:solidFill>
                  <a:srgbClr val="000000"/>
                </a:solidFill>
                <a:sym typeface="Helvetica" charset="0"/>
              </a:rPr>
              <a:t>Pennsylvania Patient Safety Authority, “Making Patient-Controlled Analgesia Safer for Patients” Vol. 8, No. 3 (September 2011)]</a:t>
            </a:r>
            <a:endParaRPr lang="en-US" sz="10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7413" name="Line 4"/>
          <p:cNvSpPr>
            <a:spLocks noChangeShapeType="1"/>
          </p:cNvSpPr>
          <p:nvPr/>
        </p:nvSpPr>
        <p:spPr bwMode="auto">
          <a:xfrm flipH="1">
            <a:off x="3156645" y="3580805"/>
            <a:ext cx="772418" cy="0"/>
          </a:xfrm>
          <a:prstGeom prst="line">
            <a:avLst/>
          </a:prstGeom>
          <a:noFill/>
          <a:ln w="635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122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"/>
          <p:cNvGrpSpPr>
            <a:grpSpLocks/>
          </p:cNvGrpSpPr>
          <p:nvPr/>
        </p:nvGrpSpPr>
        <p:grpSpPr bwMode="auto">
          <a:xfrm>
            <a:off x="1544836" y="2062759"/>
            <a:ext cx="6045398" cy="3286125"/>
            <a:chOff x="0" y="0"/>
            <a:chExt cx="8597910" cy="4673603"/>
          </a:xfrm>
        </p:grpSpPr>
        <p:sp>
          <p:nvSpPr>
            <p:cNvPr id="18437" name="AutoShape 2"/>
            <p:cNvSpPr>
              <a:spLocks/>
            </p:cNvSpPr>
            <p:nvPr/>
          </p:nvSpPr>
          <p:spPr bwMode="auto">
            <a:xfrm>
              <a:off x="415565" y="0"/>
              <a:ext cx="8182345" cy="4673603"/>
            </a:xfrm>
            <a:custGeom>
              <a:avLst/>
              <a:gdLst>
                <a:gd name="T0" fmla="*/ 4091173 w 21600"/>
                <a:gd name="T1" fmla="*/ 2336802 h 21600"/>
                <a:gd name="T2" fmla="*/ 4091173 w 21600"/>
                <a:gd name="T3" fmla="*/ 2336802 h 21600"/>
                <a:gd name="T4" fmla="*/ 4091173 w 21600"/>
                <a:gd name="T5" fmla="*/ 2336802 h 21600"/>
                <a:gd name="T6" fmla="*/ 4091173 w 21600"/>
                <a:gd name="T7" fmla="*/ 233680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8438" name="Object 3"/>
            <p:cNvGraphicFramePr>
              <a:graphicFrameLocks noChangeAspect="1"/>
            </p:cNvGraphicFramePr>
            <p:nvPr/>
          </p:nvGraphicFramePr>
          <p:xfrm>
            <a:off x="4457063" y="441526"/>
            <a:ext cx="4038861" cy="3886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9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7063" y="441526"/>
                          <a:ext cx="4038861" cy="38862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39" name="AutoShape 4"/>
            <p:cNvSpPr>
              <a:spLocks/>
            </p:cNvSpPr>
            <p:nvPr/>
          </p:nvSpPr>
          <p:spPr bwMode="auto">
            <a:xfrm>
              <a:off x="945768" y="138272"/>
              <a:ext cx="7150589" cy="732843"/>
            </a:xfrm>
            <a:custGeom>
              <a:avLst/>
              <a:gdLst>
                <a:gd name="T0" fmla="*/ 3575295 w 21600"/>
                <a:gd name="T1" fmla="*/ 366422 h 21600"/>
                <a:gd name="T2" fmla="*/ 3575295 w 21600"/>
                <a:gd name="T3" fmla="*/ 366422 h 21600"/>
                <a:gd name="T4" fmla="*/ 3575295 w 21600"/>
                <a:gd name="T5" fmla="*/ 366422 h 21600"/>
                <a:gd name="T6" fmla="*/ 3575295 w 21600"/>
                <a:gd name="T7" fmla="*/ 36642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Before PCA pump initiation, refilling or programming change, two healthcare providers double-check (please check all that apply)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0" name="AutoShape 5"/>
            <p:cNvSpPr>
              <a:spLocks/>
            </p:cNvSpPr>
            <p:nvPr/>
          </p:nvSpPr>
          <p:spPr bwMode="auto">
            <a:xfrm>
              <a:off x="1891537" y="788151"/>
              <a:ext cx="2636690" cy="470127"/>
            </a:xfrm>
            <a:custGeom>
              <a:avLst/>
              <a:gdLst>
                <a:gd name="T0" fmla="*/ 1318345 w 21600"/>
                <a:gd name="T1" fmla="*/ 235064 h 21600"/>
                <a:gd name="T2" fmla="*/ 1318345 w 21600"/>
                <a:gd name="T3" fmla="*/ 235064 h 21600"/>
                <a:gd name="T4" fmla="*/ 1318345 w 21600"/>
                <a:gd name="T5" fmla="*/ 235064 h 21600"/>
                <a:gd name="T6" fmla="*/ 1318345 w 21600"/>
                <a:gd name="T7" fmla="*/ 23506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Patient’s identification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1" name="AutoShape 6"/>
            <p:cNvSpPr>
              <a:spLocks/>
            </p:cNvSpPr>
            <p:nvPr/>
          </p:nvSpPr>
          <p:spPr bwMode="auto">
            <a:xfrm>
              <a:off x="647701" y="1216795"/>
              <a:ext cx="3880533" cy="553090"/>
            </a:xfrm>
            <a:custGeom>
              <a:avLst/>
              <a:gdLst>
                <a:gd name="T0" fmla="*/ 1940267 w 21600"/>
                <a:gd name="T1" fmla="*/ 276545 h 21600"/>
                <a:gd name="T2" fmla="*/ 1940267 w 21600"/>
                <a:gd name="T3" fmla="*/ 276545 h 21600"/>
                <a:gd name="T4" fmla="*/ 1940267 w 21600"/>
                <a:gd name="T5" fmla="*/ 276545 h 21600"/>
                <a:gd name="T6" fmla="*/ 1940267 w 21600"/>
                <a:gd name="T7" fmla="*/ 27654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Patient allergies appear on medication</a:t>
              </a:r>
            </a:p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administration record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2" name="AutoShape 7"/>
            <p:cNvSpPr>
              <a:spLocks/>
            </p:cNvSpPr>
            <p:nvPr/>
          </p:nvSpPr>
          <p:spPr bwMode="auto">
            <a:xfrm>
              <a:off x="0" y="1811366"/>
              <a:ext cx="4456577" cy="553090"/>
            </a:xfrm>
            <a:custGeom>
              <a:avLst/>
              <a:gdLst>
                <a:gd name="T0" fmla="*/ 2228289 w 21600"/>
                <a:gd name="T1" fmla="*/ 276545 h 21600"/>
                <a:gd name="T2" fmla="*/ 2228289 w 21600"/>
                <a:gd name="T3" fmla="*/ 276545 h 21600"/>
                <a:gd name="T4" fmla="*/ 2228289 w 21600"/>
                <a:gd name="T5" fmla="*/ 276545 h 21600"/>
                <a:gd name="T6" fmla="*/ 2228289 w 21600"/>
                <a:gd name="T7" fmla="*/ 27654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Drug selection and concentration confirmed</a:t>
              </a:r>
            </a:p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as that which has been prescribed</a:t>
              </a:r>
              <a:endParaRPr lang="en-US" sz="1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3" name="AutoShape 8"/>
            <p:cNvSpPr>
              <a:spLocks/>
            </p:cNvSpPr>
            <p:nvPr/>
          </p:nvSpPr>
          <p:spPr bwMode="auto">
            <a:xfrm>
              <a:off x="2120814" y="2336801"/>
              <a:ext cx="2407416" cy="580744"/>
            </a:xfrm>
            <a:custGeom>
              <a:avLst/>
              <a:gdLst>
                <a:gd name="T0" fmla="*/ 1203708 w 21600"/>
                <a:gd name="T1" fmla="*/ 290372 h 21600"/>
                <a:gd name="T2" fmla="*/ 1203708 w 21600"/>
                <a:gd name="T3" fmla="*/ 290372 h 21600"/>
                <a:gd name="T4" fmla="*/ 1203708 w 21600"/>
                <a:gd name="T5" fmla="*/ 290372 h 21600"/>
                <a:gd name="T6" fmla="*/ 1203708 w 21600"/>
                <a:gd name="T7" fmla="*/ 29037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Any necessary dose adjustments completed</a:t>
              </a:r>
              <a:endParaRPr lang="en-US" sz="3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4" name="AutoShape 9"/>
            <p:cNvSpPr>
              <a:spLocks/>
            </p:cNvSpPr>
            <p:nvPr/>
          </p:nvSpPr>
          <p:spPr bwMode="auto">
            <a:xfrm>
              <a:off x="2464733" y="3000505"/>
              <a:ext cx="2020508" cy="470127"/>
            </a:xfrm>
            <a:custGeom>
              <a:avLst/>
              <a:gdLst>
                <a:gd name="T0" fmla="*/ 1010254 w 21600"/>
                <a:gd name="T1" fmla="*/ 235064 h 21600"/>
                <a:gd name="T2" fmla="*/ 1010254 w 21600"/>
                <a:gd name="T3" fmla="*/ 235064 h 21600"/>
                <a:gd name="T4" fmla="*/ 1010254 w 21600"/>
                <a:gd name="T5" fmla="*/ 235064 h 21600"/>
                <a:gd name="T6" fmla="*/ 1010254 w 21600"/>
                <a:gd name="T7" fmla="*/ 23506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PCA pump settings</a:t>
              </a:r>
              <a:endParaRPr lang="en-US" sz="3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8445" name="AutoShape 10"/>
            <p:cNvSpPr>
              <a:spLocks/>
            </p:cNvSpPr>
            <p:nvPr/>
          </p:nvSpPr>
          <p:spPr bwMode="auto">
            <a:xfrm>
              <a:off x="1046078" y="3470633"/>
              <a:ext cx="3439166" cy="553090"/>
            </a:xfrm>
            <a:custGeom>
              <a:avLst/>
              <a:gdLst>
                <a:gd name="T0" fmla="*/ 1719583 w 21600"/>
                <a:gd name="T1" fmla="*/ 276545 h 21600"/>
                <a:gd name="T2" fmla="*/ 1719583 w 21600"/>
                <a:gd name="T3" fmla="*/ 276545 h 21600"/>
                <a:gd name="T4" fmla="*/ 1719583 w 21600"/>
                <a:gd name="T5" fmla="*/ 276545 h 21600"/>
                <a:gd name="T6" fmla="*/ 1719583 w 21600"/>
                <a:gd name="T7" fmla="*/ 27654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Line attachment to patient and tubing</a:t>
              </a:r>
            </a:p>
            <a:p>
              <a:pPr algn="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sym typeface="Helvetica" charset="0"/>
                </a:rPr>
                <a:t>insertion into pump</a:t>
              </a:r>
              <a:endParaRPr lang="en-US" sz="31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8435" name="AutoShape 11"/>
          <p:cNvSpPr>
            <a:spLocks/>
          </p:cNvSpPr>
          <p:nvPr/>
        </p:nvSpPr>
        <p:spPr bwMode="auto">
          <a:xfrm>
            <a:off x="875110" y="1232298"/>
            <a:ext cx="7018734" cy="375047"/>
          </a:xfrm>
          <a:custGeom>
            <a:avLst/>
            <a:gdLst>
              <a:gd name="T0" fmla="*/ 4991100 w 21600"/>
              <a:gd name="T1" fmla="*/ 266700 h 21600"/>
              <a:gd name="T2" fmla="*/ 4991100 w 21600"/>
              <a:gd name="T3" fmla="*/ 266700 h 21600"/>
              <a:gd name="T4" fmla="*/ 4991100 w 21600"/>
              <a:gd name="T5" fmla="*/ 266700 h 21600"/>
              <a:gd name="T6" fmla="*/ 4991100 w 21600"/>
              <a:gd name="T7" fmla="*/ 2667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There is great variation on what double-checks are made</a:t>
            </a:r>
            <a:endParaRPr lang="en-US" sz="2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8436" name="AutoShape 12"/>
          <p:cNvSpPr>
            <a:spLocks/>
          </p:cNvSpPr>
          <p:nvPr/>
        </p:nvSpPr>
        <p:spPr bwMode="auto">
          <a:xfrm>
            <a:off x="348258" y="464345"/>
            <a:ext cx="8751094" cy="767953"/>
          </a:xfrm>
          <a:custGeom>
            <a:avLst/>
            <a:gdLst>
              <a:gd name="T0" fmla="*/ 6223000 w 21600"/>
              <a:gd name="T1" fmla="*/ 546100 h 21600"/>
              <a:gd name="T2" fmla="*/ 6223000 w 21600"/>
              <a:gd name="T3" fmla="*/ 546100 h 21600"/>
              <a:gd name="T4" fmla="*/ 6223000 w 21600"/>
              <a:gd name="T5" fmla="*/ 546100 h 21600"/>
              <a:gd name="T6" fmla="*/ 622300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9394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Double Checks Inconsistently Performed Puts Patients At Risk</a:t>
            </a:r>
          </a:p>
        </p:txBody>
      </p:sp>
    </p:spTree>
    <p:extLst>
      <p:ext uri="{BB962C8B-B14F-4D97-AF65-F5344CB8AC3E}">
        <p14:creationId xmlns:p14="http://schemas.microsoft.com/office/powerpoint/2010/main" val="17379465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1"/>
          <p:cNvGrpSpPr>
            <a:grpSpLocks/>
          </p:cNvGrpSpPr>
          <p:nvPr/>
        </p:nvGrpSpPr>
        <p:grpSpPr bwMode="auto">
          <a:xfrm>
            <a:off x="1857375" y="2687837"/>
            <a:ext cx="5429250" cy="2830711"/>
            <a:chOff x="0" y="0"/>
            <a:chExt cx="7721600" cy="4025900"/>
          </a:xfrm>
        </p:grpSpPr>
        <p:sp>
          <p:nvSpPr>
            <p:cNvPr id="19461" name="AutoShape 2"/>
            <p:cNvSpPr>
              <a:spLocks/>
            </p:cNvSpPr>
            <p:nvPr/>
          </p:nvSpPr>
          <p:spPr bwMode="auto">
            <a:xfrm>
              <a:off x="0" y="0"/>
              <a:ext cx="7721600" cy="4025900"/>
            </a:xfrm>
            <a:custGeom>
              <a:avLst/>
              <a:gdLst>
                <a:gd name="T0" fmla="*/ 3860800 w 21600"/>
                <a:gd name="T1" fmla="*/ 2012950 h 21600"/>
                <a:gd name="T2" fmla="*/ 3860800 w 21600"/>
                <a:gd name="T3" fmla="*/ 2012950 h 21600"/>
                <a:gd name="T4" fmla="*/ 3860800 w 21600"/>
                <a:gd name="T5" fmla="*/ 2012950 h 21600"/>
                <a:gd name="T6" fmla="*/ 3860800 w 21600"/>
                <a:gd name="T7" fmla="*/ 20129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19462" name="AutoShape 3"/>
            <p:cNvSpPr>
              <a:spLocks/>
            </p:cNvSpPr>
            <p:nvPr/>
          </p:nvSpPr>
          <p:spPr bwMode="auto">
            <a:xfrm>
              <a:off x="1473200" y="165100"/>
              <a:ext cx="4622800" cy="406400"/>
            </a:xfrm>
            <a:custGeom>
              <a:avLst/>
              <a:gdLst>
                <a:gd name="T0" fmla="*/ 2311400 w 21600"/>
                <a:gd name="T1" fmla="*/ 203200 h 21600"/>
                <a:gd name="T2" fmla="*/ 2311400 w 21600"/>
                <a:gd name="T3" fmla="*/ 203200 h 21600"/>
                <a:gd name="T4" fmla="*/ 2311400 w 21600"/>
                <a:gd name="T5" fmla="*/ 203200 h 21600"/>
                <a:gd name="T6" fmla="*/ 2311400 w 21600"/>
                <a:gd name="T7" fmla="*/ 2032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 smtClean="0">
                  <a:solidFill>
                    <a:srgbClr val="000000"/>
                  </a:solidFill>
                  <a:sym typeface="Helvetica" charset="0"/>
                </a:rPr>
                <a:t>Number of Double-Checks Performed</a:t>
              </a:r>
              <a:endParaRPr lang="en-US" smtClean="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19463" name="Object 4"/>
            <p:cNvGraphicFramePr>
              <a:graphicFrameLocks noChangeAspect="1"/>
            </p:cNvGraphicFramePr>
            <p:nvPr/>
          </p:nvGraphicFramePr>
          <p:xfrm>
            <a:off x="202939" y="400050"/>
            <a:ext cx="7150361" cy="339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3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939" y="400050"/>
                          <a:ext cx="7150361" cy="3397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59" name="AutoShape 5"/>
          <p:cNvSpPr>
            <a:spLocks/>
          </p:cNvSpPr>
          <p:nvPr/>
        </p:nvSpPr>
        <p:spPr bwMode="auto">
          <a:xfrm>
            <a:off x="1089423" y="1393031"/>
            <a:ext cx="7233047" cy="928688"/>
          </a:xfrm>
          <a:custGeom>
            <a:avLst/>
            <a:gdLst>
              <a:gd name="T0" fmla="*/ 5143500 w 21600"/>
              <a:gd name="T1" fmla="*/ 660400 h 21600"/>
              <a:gd name="T2" fmla="*/ 5143500 w 21600"/>
              <a:gd name="T3" fmla="*/ 660400 h 21600"/>
              <a:gd name="T4" fmla="*/ 5143500 w 21600"/>
              <a:gd name="T5" fmla="*/ 660400 h 21600"/>
              <a:gd name="T6" fmla="*/ 514350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160704" indent="-160704" defTabSz="321407" fontAlgn="base" hangingPunct="0">
              <a:spcBef>
                <a:spcPts val="562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Only slightly more than 1 out of every 2 hospitals (51.19%) performed all six double-checks</a:t>
            </a:r>
          </a:p>
          <a:p>
            <a:pPr marL="160704" indent="-160704" defTabSz="321407" fontAlgn="base" hangingPunct="0">
              <a:spcBef>
                <a:spcPts val="562"/>
              </a:spcBef>
              <a:spcAft>
                <a:spcPct val="0"/>
              </a:spcAft>
              <a:buSzPct val="125000"/>
              <a:buFontTx/>
              <a:buChar char="•"/>
            </a:pPr>
            <a:r>
              <a:rPr lang="en-US" sz="1700" b="1">
                <a:solidFill>
                  <a:srgbClr val="000000"/>
                </a:solidFill>
                <a:sym typeface="Helvetica" charset="0"/>
              </a:rPr>
              <a:t>1 out of ten hospitals performed one or less double checks (10.71%)</a:t>
            </a:r>
            <a:endParaRPr lang="en-US" sz="17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9460" name="AutoShape 6"/>
          <p:cNvSpPr>
            <a:spLocks/>
          </p:cNvSpPr>
          <p:nvPr/>
        </p:nvSpPr>
        <p:spPr bwMode="auto">
          <a:xfrm>
            <a:off x="394023" y="500063"/>
            <a:ext cx="8751094" cy="767953"/>
          </a:xfrm>
          <a:custGeom>
            <a:avLst/>
            <a:gdLst>
              <a:gd name="T0" fmla="*/ 6223000 w 21600"/>
              <a:gd name="T1" fmla="*/ 546100 h 21600"/>
              <a:gd name="T2" fmla="*/ 6223000 w 21600"/>
              <a:gd name="T3" fmla="*/ 546100 h 21600"/>
              <a:gd name="T4" fmla="*/ 6223000 w 21600"/>
              <a:gd name="T5" fmla="*/ 546100 h 21600"/>
              <a:gd name="T6" fmla="*/ 622300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93949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Double Checks Inconsistently Performed Puts Patients At Risk</a:t>
            </a:r>
          </a:p>
        </p:txBody>
      </p:sp>
    </p:spTree>
    <p:extLst>
      <p:ext uri="{BB962C8B-B14F-4D97-AF65-F5344CB8AC3E}">
        <p14:creationId xmlns:p14="http://schemas.microsoft.com/office/powerpoint/2010/main" val="443479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"/>
          <p:cNvSpPr>
            <a:spLocks/>
          </p:cNvSpPr>
          <p:nvPr/>
        </p:nvSpPr>
        <p:spPr bwMode="auto">
          <a:xfrm>
            <a:off x="379512" y="516807"/>
            <a:ext cx="8661797" cy="767953"/>
          </a:xfrm>
          <a:custGeom>
            <a:avLst/>
            <a:gdLst>
              <a:gd name="T0" fmla="*/ 6159500 w 21600"/>
              <a:gd name="T1" fmla="*/ 546100 h 21600"/>
              <a:gd name="T2" fmla="*/ 6159500 w 21600"/>
              <a:gd name="T3" fmla="*/ 546100 h 21600"/>
              <a:gd name="T4" fmla="*/ 6159500 w 21600"/>
              <a:gd name="T5" fmla="*/ 546100 h 21600"/>
              <a:gd name="T6" fmla="*/ 615950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6046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Reducing Alarm Fatigue Would Increase Use of Patient Monitoring:</a:t>
            </a:r>
          </a:p>
          <a:p>
            <a:pPr defTabSz="36046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Concern About Alarm Fatigue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0483" name="AutoShape 2"/>
          <p:cNvSpPr>
            <a:spLocks/>
          </p:cNvSpPr>
          <p:nvPr/>
        </p:nvSpPr>
        <p:spPr bwMode="auto">
          <a:xfrm>
            <a:off x="810372" y="1533677"/>
            <a:ext cx="7229699" cy="267891"/>
          </a:xfrm>
          <a:custGeom>
            <a:avLst/>
            <a:gdLst>
              <a:gd name="T0" fmla="*/ 5141119 w 21600"/>
              <a:gd name="T1" fmla="*/ 190500 h 21600"/>
              <a:gd name="T2" fmla="*/ 5141119 w 21600"/>
              <a:gd name="T3" fmla="*/ 190500 h 21600"/>
              <a:gd name="T4" fmla="*/ 5141119 w 21600"/>
              <a:gd name="T5" fmla="*/ 190500 h 21600"/>
              <a:gd name="T6" fmla="*/ 5141119 w 21600"/>
              <a:gd name="T7" fmla="*/ 1905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More than 19 in 20 hospitals (95.1%) say 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they are concerned about alarm fatigue</a:t>
            </a:r>
            <a:endParaRPr lang="en-US" sz="17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20484" name="Group 3"/>
          <p:cNvGrpSpPr>
            <a:grpSpLocks/>
          </p:cNvGrpSpPr>
          <p:nvPr/>
        </p:nvGrpSpPr>
        <p:grpSpPr bwMode="auto">
          <a:xfrm>
            <a:off x="2214563" y="2330648"/>
            <a:ext cx="4714875" cy="2696766"/>
            <a:chOff x="0" y="0"/>
            <a:chExt cx="6705600" cy="3835400"/>
          </a:xfrm>
        </p:grpSpPr>
        <p:sp>
          <p:nvSpPr>
            <p:cNvPr id="20485" name="AutoShape 4"/>
            <p:cNvSpPr>
              <a:spLocks/>
            </p:cNvSpPr>
            <p:nvPr/>
          </p:nvSpPr>
          <p:spPr bwMode="auto">
            <a:xfrm>
              <a:off x="800100" y="114300"/>
              <a:ext cx="5562600" cy="596900"/>
            </a:xfrm>
            <a:custGeom>
              <a:avLst/>
              <a:gdLst>
                <a:gd name="T0" fmla="*/ 2781300 w 21600"/>
                <a:gd name="T1" fmla="*/ 298450 h 21600"/>
                <a:gd name="T2" fmla="*/ 2781300 w 21600"/>
                <a:gd name="T3" fmla="*/ 298450 h 21600"/>
                <a:gd name="T4" fmla="*/ 2781300 w 21600"/>
                <a:gd name="T5" fmla="*/ 298450 h 21600"/>
                <a:gd name="T6" fmla="*/ 2781300 w 21600"/>
                <a:gd name="T7" fmla="*/ 2984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How would you rate your concern about potential alarm fatigue about continuous electronic monitoring?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0486" name="AutoShape 5"/>
            <p:cNvSpPr>
              <a:spLocks/>
            </p:cNvSpPr>
            <p:nvPr/>
          </p:nvSpPr>
          <p:spPr bwMode="auto">
            <a:xfrm>
              <a:off x="0" y="0"/>
              <a:ext cx="6705600" cy="3835400"/>
            </a:xfrm>
            <a:custGeom>
              <a:avLst/>
              <a:gdLst>
                <a:gd name="T0" fmla="*/ 3352800 w 21600"/>
                <a:gd name="T1" fmla="*/ 1917700 h 21600"/>
                <a:gd name="T2" fmla="*/ 3352800 w 21600"/>
                <a:gd name="T3" fmla="*/ 1917700 h 21600"/>
                <a:gd name="T4" fmla="*/ 3352800 w 21600"/>
                <a:gd name="T5" fmla="*/ 1917700 h 21600"/>
                <a:gd name="T6" fmla="*/ 3352800 w 21600"/>
                <a:gd name="T7" fmla="*/ 19177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0487" name="AutoShape 6"/>
            <p:cNvSpPr>
              <a:spLocks/>
            </p:cNvSpPr>
            <p:nvPr/>
          </p:nvSpPr>
          <p:spPr bwMode="auto">
            <a:xfrm>
              <a:off x="4495800" y="2971800"/>
              <a:ext cx="2108200" cy="736600"/>
            </a:xfrm>
            <a:custGeom>
              <a:avLst/>
              <a:gdLst>
                <a:gd name="T0" fmla="*/ 1054100 w 21600"/>
                <a:gd name="T1" fmla="*/ 368300 h 21600"/>
                <a:gd name="T2" fmla="*/ 1054100 w 21600"/>
                <a:gd name="T3" fmla="*/ 368300 h 21600"/>
                <a:gd name="T4" fmla="*/ 1054100 w 21600"/>
                <a:gd name="T5" fmla="*/ 368300 h 21600"/>
                <a:gd name="T6" fmla="*/ 1054100 w 21600"/>
                <a:gd name="T7" fmla="*/ 3683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Concerned but don’t believe it will be an unmanageable problem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0488" name="AutoShape 7"/>
            <p:cNvSpPr>
              <a:spLocks/>
            </p:cNvSpPr>
            <p:nvPr/>
          </p:nvSpPr>
          <p:spPr bwMode="auto">
            <a:xfrm>
              <a:off x="114300" y="1181100"/>
              <a:ext cx="2108200" cy="977900"/>
            </a:xfrm>
            <a:custGeom>
              <a:avLst/>
              <a:gdLst>
                <a:gd name="T0" fmla="*/ 1054100 w 21600"/>
                <a:gd name="T1" fmla="*/ 488950 h 21600"/>
                <a:gd name="T2" fmla="*/ 1054100 w 21600"/>
                <a:gd name="T3" fmla="*/ 488950 h 21600"/>
                <a:gd name="T4" fmla="*/ 1054100 w 21600"/>
                <a:gd name="T5" fmla="*/ 488950 h 21600"/>
                <a:gd name="T6" fmla="*/ 1054100 w 21600"/>
                <a:gd name="T7" fmla="*/ 4889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Concerned that it will be a problem that is difficult to manage or is preventing us from implementing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20489" name="Object 8"/>
            <p:cNvGraphicFramePr>
              <a:graphicFrameLocks noChangeAspect="1"/>
            </p:cNvGraphicFramePr>
            <p:nvPr/>
          </p:nvGraphicFramePr>
          <p:xfrm>
            <a:off x="2209800" y="1117600"/>
            <a:ext cx="2590800" cy="2590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7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1117600"/>
                          <a:ext cx="2590800" cy="2590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0" name="AutoShape 9"/>
            <p:cNvSpPr>
              <a:spLocks/>
            </p:cNvSpPr>
            <p:nvPr/>
          </p:nvSpPr>
          <p:spPr bwMode="auto">
            <a:xfrm>
              <a:off x="2832100" y="825500"/>
              <a:ext cx="1968500" cy="355600"/>
            </a:xfrm>
            <a:custGeom>
              <a:avLst/>
              <a:gdLst>
                <a:gd name="T0" fmla="*/ 984250 w 21600"/>
                <a:gd name="T1" fmla="*/ 177800 h 21600"/>
                <a:gd name="T2" fmla="*/ 984250 w 21600"/>
                <a:gd name="T3" fmla="*/ 177800 h 21600"/>
                <a:gd name="T4" fmla="*/ 984250 w 21600"/>
                <a:gd name="T5" fmla="*/ 177800 h 21600"/>
                <a:gd name="T6" fmla="*/ 984250 w 21600"/>
                <a:gd name="T7" fmla="*/ 1778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Not concerned at all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4493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"/>
          <p:cNvSpPr>
            <a:spLocks/>
          </p:cNvSpPr>
          <p:nvPr/>
        </p:nvSpPr>
        <p:spPr bwMode="auto">
          <a:xfrm>
            <a:off x="1143000" y="1305967"/>
            <a:ext cx="6911578" cy="830461"/>
          </a:xfrm>
          <a:custGeom>
            <a:avLst/>
            <a:gdLst>
              <a:gd name="T0" fmla="*/ 4914900 w 21600"/>
              <a:gd name="T1" fmla="*/ 590550 h 21600"/>
              <a:gd name="T2" fmla="*/ 4914900 w 21600"/>
              <a:gd name="T3" fmla="*/ 590550 h 21600"/>
              <a:gd name="T4" fmla="*/ 4914900 w 21600"/>
              <a:gd name="T5" fmla="*/ 590550 h 21600"/>
              <a:gd name="T6" fmla="*/ 4914900 w 21600"/>
              <a:gd name="T7" fmla="*/ 5905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If No Alarm Fatigue, More Hospitals Would Monitor</a:t>
            </a: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algn="ctr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Almost one in ten hospitals (87.8 percent) believe that a reduction of false alarms would increase the use of patient monitoring devices, like an oximeter or capnograph.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21507" name="Group 2"/>
          <p:cNvGrpSpPr>
            <a:grpSpLocks/>
          </p:cNvGrpSpPr>
          <p:nvPr/>
        </p:nvGrpSpPr>
        <p:grpSpPr bwMode="auto">
          <a:xfrm>
            <a:off x="2160985" y="2453431"/>
            <a:ext cx="4822031" cy="3098602"/>
            <a:chOff x="0" y="0"/>
            <a:chExt cx="6858000" cy="4406900"/>
          </a:xfrm>
        </p:grpSpPr>
        <p:sp>
          <p:nvSpPr>
            <p:cNvPr id="21509" name="AutoShape 3"/>
            <p:cNvSpPr>
              <a:spLocks/>
            </p:cNvSpPr>
            <p:nvPr/>
          </p:nvSpPr>
          <p:spPr bwMode="auto">
            <a:xfrm>
              <a:off x="0" y="76200"/>
              <a:ext cx="6858000" cy="876300"/>
            </a:xfrm>
            <a:custGeom>
              <a:avLst/>
              <a:gdLst>
                <a:gd name="T0" fmla="*/ 3429000 w 21600"/>
                <a:gd name="T1" fmla="*/ 438150 h 21600"/>
                <a:gd name="T2" fmla="*/ 3429000 w 21600"/>
                <a:gd name="T3" fmla="*/ 438150 h 21600"/>
                <a:gd name="T4" fmla="*/ 3429000 w 21600"/>
                <a:gd name="T5" fmla="*/ 438150 h 21600"/>
                <a:gd name="T6" fmla="*/ 3429000 w 21600"/>
                <a:gd name="T7" fmla="*/ 4381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Do you believe that reduction of false alarms 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would increase the use of patient</a:t>
              </a:r>
            </a:p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monitoring devices, like an oximeter or capnograph?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21510" name="Object 4"/>
            <p:cNvGraphicFramePr>
              <a:graphicFrameLocks noChangeAspect="1"/>
            </p:cNvGraphicFramePr>
            <p:nvPr/>
          </p:nvGraphicFramePr>
          <p:xfrm>
            <a:off x="1930400" y="952500"/>
            <a:ext cx="3149600" cy="314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0400" y="952500"/>
                          <a:ext cx="3149600" cy="3149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1" name="AutoShape 5"/>
            <p:cNvSpPr>
              <a:spLocks/>
            </p:cNvSpPr>
            <p:nvPr/>
          </p:nvSpPr>
          <p:spPr bwMode="auto">
            <a:xfrm>
              <a:off x="647700" y="0"/>
              <a:ext cx="5727700" cy="4406900"/>
            </a:xfrm>
            <a:custGeom>
              <a:avLst/>
              <a:gdLst>
                <a:gd name="T0" fmla="*/ 2863850 w 21600"/>
                <a:gd name="T1" fmla="*/ 2203450 h 21600"/>
                <a:gd name="T2" fmla="*/ 2863850 w 21600"/>
                <a:gd name="T3" fmla="*/ 2203450 h 21600"/>
                <a:gd name="T4" fmla="*/ 2863850 w 21600"/>
                <a:gd name="T5" fmla="*/ 2203450 h 21600"/>
                <a:gd name="T6" fmla="*/ 2863850 w 21600"/>
                <a:gd name="T7" fmla="*/ 22034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508" name="AutoShape 6"/>
          <p:cNvSpPr>
            <a:spLocks/>
          </p:cNvSpPr>
          <p:nvPr/>
        </p:nvSpPr>
        <p:spPr bwMode="auto">
          <a:xfrm>
            <a:off x="381745" y="428626"/>
            <a:ext cx="8661797" cy="767953"/>
          </a:xfrm>
          <a:custGeom>
            <a:avLst/>
            <a:gdLst>
              <a:gd name="T0" fmla="*/ 6159500 w 21600"/>
              <a:gd name="T1" fmla="*/ 546100 h 21600"/>
              <a:gd name="T2" fmla="*/ 6159500 w 21600"/>
              <a:gd name="T3" fmla="*/ 546100 h 21600"/>
              <a:gd name="T4" fmla="*/ 6159500 w 21600"/>
              <a:gd name="T5" fmla="*/ 546100 h 21600"/>
              <a:gd name="T6" fmla="*/ 615950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64931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Reducing Alarm Fatigue Would Increase Use of Patient Monitoring </a:t>
            </a:r>
          </a:p>
        </p:txBody>
      </p:sp>
    </p:spTree>
    <p:extLst>
      <p:ext uri="{BB962C8B-B14F-4D97-AF65-F5344CB8AC3E}">
        <p14:creationId xmlns:p14="http://schemas.microsoft.com/office/powerpoint/2010/main" val="32019141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"/>
          <p:cNvSpPr>
            <a:spLocks/>
          </p:cNvSpPr>
          <p:nvPr/>
        </p:nvSpPr>
        <p:spPr bwMode="auto">
          <a:xfrm>
            <a:off x="660797" y="3053953"/>
            <a:ext cx="3536156" cy="1276945"/>
          </a:xfrm>
          <a:custGeom>
            <a:avLst/>
            <a:gdLst>
              <a:gd name="T0" fmla="*/ 2514600 w 21600"/>
              <a:gd name="T1" fmla="*/ 908050 h 21600"/>
              <a:gd name="T2" fmla="*/ 2514600 w 21600"/>
              <a:gd name="T3" fmla="*/ 908050 h 21600"/>
              <a:gd name="T4" fmla="*/ 2514600 w 21600"/>
              <a:gd name="T5" fmla="*/ 908050 h 21600"/>
              <a:gd name="T6" fmla="*/ 2514600 w 21600"/>
              <a:gd name="T7" fmla="*/ 9080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Seven out of 10 hospitals (70.7%) </a:t>
            </a:r>
            <a:r>
              <a:rPr lang="en-US" sz="140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would like “a single indicator that accurately incorporates key vital signs, such as pulse rate, SpO2, respiratory rate, and etCO2.” </a:t>
            </a:r>
            <a:endParaRPr lang="en-US" sz="14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3554" name="AutoShape 2"/>
          <p:cNvSpPr>
            <a:spLocks/>
          </p:cNvSpPr>
          <p:nvPr/>
        </p:nvSpPr>
        <p:spPr bwMode="auto">
          <a:xfrm>
            <a:off x="5107782" y="3053957"/>
            <a:ext cx="3214688" cy="24110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Those concerned alarm fatigue is an unmanageable problem:</a:t>
            </a: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more than twice as likely to want a single-indicator assessment tool (OR=2.278; 95% CI 1.073-4.838)</a:t>
            </a: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defRPr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</a:t>
            </a: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25000"/>
              <a:buFontTx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recommendations for ease of assessment for their nursing staff (OR=2.039; 95% CI 0.992-4.190). </a:t>
            </a:r>
            <a:endParaRPr lang="en-US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2532" name="AutoShape 3"/>
          <p:cNvSpPr>
            <a:spLocks/>
          </p:cNvSpPr>
          <p:nvPr/>
        </p:nvSpPr>
        <p:spPr bwMode="auto">
          <a:xfrm>
            <a:off x="2776020" y="2048250"/>
            <a:ext cx="3798465" cy="267891"/>
          </a:xfrm>
          <a:custGeom>
            <a:avLst/>
            <a:gdLst>
              <a:gd name="T0" fmla="*/ 2701131 w 21600"/>
              <a:gd name="T1" fmla="*/ 190500 h 21600"/>
              <a:gd name="T2" fmla="*/ 2701131 w 21600"/>
              <a:gd name="T3" fmla="*/ 190500 h 21600"/>
              <a:gd name="T4" fmla="*/ 2701131 w 21600"/>
              <a:gd name="T5" fmla="*/ 190500 h 21600"/>
              <a:gd name="T6" fmla="*/ 2701131 w 21600"/>
              <a:gd name="T7" fmla="*/ 1905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Ease of Assessment: Need for Single Indicator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 flipV="1">
            <a:off x="2777133" y="2568405"/>
            <a:ext cx="868412" cy="485551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 flipH="1" flipV="1">
            <a:off x="5761884" y="2561708"/>
            <a:ext cx="870645" cy="492249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2535" name="AutoShape 6"/>
          <p:cNvSpPr>
            <a:spLocks/>
          </p:cNvSpPr>
          <p:nvPr/>
        </p:nvSpPr>
        <p:spPr bwMode="auto">
          <a:xfrm>
            <a:off x="650751" y="642938"/>
            <a:ext cx="7938492" cy="767953"/>
          </a:xfrm>
          <a:custGeom>
            <a:avLst/>
            <a:gdLst>
              <a:gd name="T0" fmla="*/ 5645150 w 21600"/>
              <a:gd name="T1" fmla="*/ 546100 h 21600"/>
              <a:gd name="T2" fmla="*/ 5645150 w 21600"/>
              <a:gd name="T3" fmla="*/ 546100 h 21600"/>
              <a:gd name="T4" fmla="*/ 5645150 w 21600"/>
              <a:gd name="T5" fmla="*/ 546100 h 21600"/>
              <a:gd name="T6" fmla="*/ 56451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6046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Reducing Alarm Fatigue Would Increase Use of Patient Monitoring:  Tools and Training Hospitals Want</a:t>
            </a:r>
            <a:endParaRPr lang="en-US" sz="2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8583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1"/>
          <p:cNvSpPr>
            <a:spLocks/>
          </p:cNvSpPr>
          <p:nvPr/>
        </p:nvSpPr>
        <p:spPr bwMode="auto">
          <a:xfrm>
            <a:off x="7777761" y="5723930"/>
            <a:ext cx="1357313" cy="10804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3555" name="AutoShape 2"/>
          <p:cNvSpPr>
            <a:spLocks/>
          </p:cNvSpPr>
          <p:nvPr/>
        </p:nvSpPr>
        <p:spPr bwMode="auto">
          <a:xfrm>
            <a:off x="372814" y="320354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Continuous Electronic Monitoring Reduces Adverse Events &amp; Hospital Expenditures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2518175" y="3679034"/>
            <a:ext cx="4098727" cy="2839641"/>
            <a:chOff x="0" y="0"/>
            <a:chExt cx="5829300" cy="4038600"/>
          </a:xfrm>
        </p:grpSpPr>
        <p:sp>
          <p:nvSpPr>
            <p:cNvPr id="23558" name="AutoShape 4"/>
            <p:cNvSpPr>
              <a:spLocks/>
            </p:cNvSpPr>
            <p:nvPr/>
          </p:nvSpPr>
          <p:spPr bwMode="auto">
            <a:xfrm>
              <a:off x="774700" y="88900"/>
              <a:ext cx="4699000" cy="546100"/>
            </a:xfrm>
            <a:custGeom>
              <a:avLst/>
              <a:gdLst>
                <a:gd name="T0" fmla="*/ 2349500 w 21600"/>
                <a:gd name="T1" fmla="*/ 273050 h 21600"/>
                <a:gd name="T2" fmla="*/ 2349500 w 21600"/>
                <a:gd name="T3" fmla="*/ 273050 h 21600"/>
                <a:gd name="T4" fmla="*/ 2349500 w 21600"/>
                <a:gd name="T5" fmla="*/ 273050 h 21600"/>
                <a:gd name="T6" fmla="*/ 2349500 w 21600"/>
                <a:gd name="T7" fmla="*/ 2730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i="1">
                  <a:solidFill>
                    <a:srgbClr val="000000"/>
                  </a:solidFill>
                  <a:sym typeface="Helvetica" charset="0"/>
                </a:rPr>
                <a:t>Continuous Electronic Monitoring Reduces Adverse Events, Costs, and Expenses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graphicFrame>
          <p:nvGraphicFramePr>
            <p:cNvPr id="23559" name="Object 5"/>
            <p:cNvGraphicFramePr>
              <a:graphicFrameLocks noChangeAspect="1"/>
            </p:cNvGraphicFramePr>
            <p:nvPr/>
          </p:nvGraphicFramePr>
          <p:xfrm>
            <a:off x="1892300" y="736600"/>
            <a:ext cx="2933701" cy="293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" name="Chart" r:id="rId3" imgW="0" imgH="0" progId="MSGraph.Chart.8">
                    <p:embed/>
                  </p:oleObj>
                </mc:Choice>
                <mc:Fallback>
                  <p:oleObj name="Chart" r:id="rId3" imgW="0" imgH="0" progId="MSGraph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2300" y="736600"/>
                          <a:ext cx="2933701" cy="293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rnd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0" name="AutoShape 6"/>
            <p:cNvSpPr>
              <a:spLocks/>
            </p:cNvSpPr>
            <p:nvPr/>
          </p:nvSpPr>
          <p:spPr bwMode="auto">
            <a:xfrm>
              <a:off x="215900" y="1041400"/>
              <a:ext cx="1638300" cy="2755900"/>
            </a:xfrm>
            <a:custGeom>
              <a:avLst/>
              <a:gdLst>
                <a:gd name="T0" fmla="*/ 819150 w 21600"/>
                <a:gd name="T1" fmla="*/ 1377950 h 21600"/>
                <a:gd name="T2" fmla="*/ 819150 w 21600"/>
                <a:gd name="T3" fmla="*/ 1377950 h 21600"/>
                <a:gd name="T4" fmla="*/ 819150 w 21600"/>
                <a:gd name="T5" fmla="*/ 1377950 h 21600"/>
                <a:gd name="T6" fmla="*/ 819150 w 21600"/>
                <a:gd name="T7" fmla="*/ 13779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Monitor and experienced positive results -- either in terms of a reduction of overall adverse events or have had a return on investment when measured against costs and expenses (including litigation costs)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3561" name="AutoShape 7"/>
            <p:cNvSpPr>
              <a:spLocks/>
            </p:cNvSpPr>
            <p:nvPr/>
          </p:nvSpPr>
          <p:spPr bwMode="auto">
            <a:xfrm>
              <a:off x="4673600" y="2768600"/>
              <a:ext cx="1054100" cy="1092200"/>
            </a:xfrm>
            <a:custGeom>
              <a:avLst/>
              <a:gdLst>
                <a:gd name="T0" fmla="*/ 527050 w 21600"/>
                <a:gd name="T1" fmla="*/ 546100 h 21600"/>
                <a:gd name="T2" fmla="*/ 527050 w 21600"/>
                <a:gd name="T3" fmla="*/ 546100 h 21600"/>
                <a:gd name="T4" fmla="*/ 527050 w 21600"/>
                <a:gd name="T5" fmla="*/ 546100 h 21600"/>
                <a:gd name="T6" fmla="*/ 527050 w 21600"/>
                <a:gd name="T7" fmla="*/ 5461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321407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sym typeface="Helvetica" charset="0"/>
                </a:rPr>
                <a:t>Monitor, but too early to determine or have not determined</a:t>
              </a: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23562" name="AutoShape 8"/>
            <p:cNvSpPr>
              <a:spLocks/>
            </p:cNvSpPr>
            <p:nvPr/>
          </p:nvSpPr>
          <p:spPr bwMode="auto">
            <a:xfrm>
              <a:off x="0" y="0"/>
              <a:ext cx="5829300" cy="4038600"/>
            </a:xfrm>
            <a:custGeom>
              <a:avLst/>
              <a:gdLst>
                <a:gd name="T0" fmla="*/ 2914650 w 21600"/>
                <a:gd name="T1" fmla="*/ 2019300 h 21600"/>
                <a:gd name="T2" fmla="*/ 2914650 w 21600"/>
                <a:gd name="T3" fmla="*/ 2019300 h 21600"/>
                <a:gd name="T4" fmla="*/ 2914650 w 21600"/>
                <a:gd name="T5" fmla="*/ 2019300 h 21600"/>
                <a:gd name="T6" fmla="*/ 2914650 w 21600"/>
                <a:gd name="T7" fmla="*/ 20193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01600" tIns="101600" rIns="101600" bIns="101600"/>
            <a:lstStyle/>
            <a:p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3557" name="AutoShape 9"/>
          <p:cNvSpPr>
            <a:spLocks/>
          </p:cNvSpPr>
          <p:nvPr/>
        </p:nvSpPr>
        <p:spPr bwMode="auto">
          <a:xfrm>
            <a:off x="982266" y="1188521"/>
            <a:ext cx="7233047" cy="2227957"/>
          </a:xfrm>
          <a:custGeom>
            <a:avLst/>
            <a:gdLst>
              <a:gd name="T0" fmla="*/ 5143500 w 21600"/>
              <a:gd name="T1" fmla="*/ 1584325 h 21600"/>
              <a:gd name="T2" fmla="*/ 5143500 w 21600"/>
              <a:gd name="T3" fmla="*/ 1584325 h 21600"/>
              <a:gd name="T4" fmla="*/ 5143500 w 21600"/>
              <a:gd name="T5" fmla="*/ 1584325 h 21600"/>
              <a:gd name="T6" fmla="*/ 5143500 w 21600"/>
              <a:gd name="T7" fmla="*/ 15843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Continuous Electronic Monitoring Reduces Adverse Events, Costs, and Expenses</a:t>
            </a:r>
            <a:r>
              <a:rPr lang="en-US" dirty="0" smtClean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</a:t>
            </a: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Of those hospitals that monitor some or all patients with pulse </a:t>
            </a:r>
            <a:r>
              <a:rPr lang="en-US" sz="1400" dirty="0" err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oximetry</a:t>
            </a: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 or </a:t>
            </a:r>
            <a:r>
              <a:rPr lang="en-US" sz="1400" dirty="0" err="1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capnography</a:t>
            </a: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:</a:t>
            </a:r>
          </a:p>
          <a:p>
            <a:pPr marL="348191" lvl="1" indent="-107136"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65 percent have experienced positive results -- either in terms of a reduction of overall adverse events or costs and expenses</a:t>
            </a:r>
          </a:p>
          <a:p>
            <a:pPr marL="348191" lvl="1" indent="-107136"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35% say it is “too early to determine or have not determined.”</a:t>
            </a:r>
          </a:p>
          <a:p>
            <a:pPr marL="348191" lvl="1" indent="-107136"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</a:pPr>
            <a:endParaRPr lang="en-US" sz="1400" dirty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marL="107136" indent="-107136"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Those using smart pumps with integrated end tidal monitoring were almost three times more likely to have had a reduction in adverse events or a return on investment in terms of a reduction in costs and expenses (OR=2.789; 95% CI 1.112-6.996).</a:t>
            </a:r>
            <a:endParaRPr lang="en-US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227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1"/>
          <p:cNvSpPr>
            <a:spLocks/>
          </p:cNvSpPr>
          <p:nvPr/>
        </p:nvSpPr>
        <p:spPr bwMode="auto">
          <a:xfrm>
            <a:off x="1678784" y="2611934"/>
            <a:ext cx="5732859" cy="10269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1" tIns="35711" rIns="35711" bIns="35711" anchor="ctr"/>
          <a:lstStyle/>
          <a:p>
            <a:pPr marL="80352" indent="-80352" defTabSz="321407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b="1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Continuous Electronic Monitoring Will Become Standard Procedure </a:t>
            </a:r>
          </a:p>
          <a:p>
            <a:pPr marL="80352" indent="-80352" defTabSz="321407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00" b="1" dirty="0">
              <a:solidFill>
                <a:srgbClr val="000000"/>
              </a:solidFill>
              <a:latin typeface="American Typewriter" charset="0"/>
              <a:ea typeface="American Typewriter" charset="0"/>
              <a:cs typeface="American Typewriter" charset="0"/>
              <a:sym typeface="American Typewriter" charset="0"/>
            </a:endParaRPr>
          </a:p>
          <a:p>
            <a:pPr defTabSz="32140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en-US" sz="1700" dirty="0">
                <a:solidFill>
                  <a:srgbClr val="000000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Of the hospitals that are not electronically monitoring any of their patients, almost nine out of 10 (86.7 percent) say they are considering the use of monitoring. </a:t>
            </a:r>
            <a:endParaRPr lang="en-US" sz="17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4579" name="AutoShape 2"/>
          <p:cNvSpPr>
            <a:spLocks/>
          </p:cNvSpPr>
          <p:nvPr/>
        </p:nvSpPr>
        <p:spPr bwMode="auto">
          <a:xfrm>
            <a:off x="383977" y="500063"/>
            <a:ext cx="8545711" cy="767953"/>
          </a:xfrm>
          <a:custGeom>
            <a:avLst/>
            <a:gdLst>
              <a:gd name="T0" fmla="*/ 6076950 w 21600"/>
              <a:gd name="T1" fmla="*/ 546100 h 21600"/>
              <a:gd name="T2" fmla="*/ 6076950 w 21600"/>
              <a:gd name="T3" fmla="*/ 546100 h 21600"/>
              <a:gd name="T4" fmla="*/ 6076950 w 21600"/>
              <a:gd name="T5" fmla="*/ 546100 h 21600"/>
              <a:gd name="T6" fmla="*/ 6076950 w 21600"/>
              <a:gd name="T7" fmla="*/ 5461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10688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015681"/>
                </a:solidFill>
                <a:latin typeface="American Typewriter" charset="0"/>
                <a:ea typeface="American Typewriter" charset="0"/>
                <a:cs typeface="American Typewriter" charset="0"/>
                <a:sym typeface="American Typewriter" charset="0"/>
              </a:rPr>
              <a:t>Continuous Electronic Monitoring Reduces Adverse Events &amp; Hospital Expenditures</a:t>
            </a:r>
            <a:endParaRPr lang="en-US" sz="30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335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theme1.xml><?xml version="1.0" encoding="utf-8"?>
<a:theme xmlns:a="http://schemas.openxmlformats.org/drawingml/2006/main" name="blank">
  <a:themeElements>
    <a:clrScheme name="Corporate Palette">
      <a:dk1>
        <a:srgbClr val="000000"/>
      </a:dk1>
      <a:lt1>
        <a:srgbClr val="FFFFFF"/>
      </a:lt1>
      <a:dk2>
        <a:srgbClr val="004165"/>
      </a:dk2>
      <a:lt2>
        <a:srgbClr val="E2D478"/>
      </a:lt2>
      <a:accent1>
        <a:srgbClr val="58A618"/>
      </a:accent1>
      <a:accent2>
        <a:srgbClr val="2A6EBB"/>
      </a:accent2>
      <a:accent3>
        <a:srgbClr val="612141"/>
      </a:accent3>
      <a:accent4>
        <a:srgbClr val="FF9E1B"/>
      </a:accent4>
      <a:accent5>
        <a:srgbClr val="4BACC6"/>
      </a:accent5>
      <a:accent6>
        <a:srgbClr val="404545"/>
      </a:accent6>
      <a:hlink>
        <a:srgbClr val="0000FF"/>
      </a:hlink>
      <a:folHlink>
        <a:srgbClr val="2A6E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.potx" id="{6DB9C3F6-7821-453B-B529-4035641E9CD5}" vid="{DF9DE91D-C6AE-4810-A7A7-8302F9F20431}"/>
    </a:ext>
  </a:extLst>
</a:theme>
</file>

<file path=ppt/theme/theme2.xml><?xml version="1.0" encoding="utf-8"?>
<a:theme xmlns:a="http://schemas.openxmlformats.org/drawingml/2006/main" name="1_Office Theme">
  <a:themeElements>
    <a:clrScheme name="">
      <a:dk1>
        <a:srgbClr val="015681"/>
      </a:dk1>
      <a:lt1>
        <a:srgbClr val="818080"/>
      </a:lt1>
      <a:dk2>
        <a:srgbClr val="DCDEE0"/>
      </a:dk2>
      <a:lt2>
        <a:srgbClr val="53585F"/>
      </a:lt2>
      <a:accent1>
        <a:srgbClr val="0365C0"/>
      </a:accent1>
      <a:accent2>
        <a:srgbClr val="00882B"/>
      </a:accent2>
      <a:accent3>
        <a:srgbClr val="C1C0C0"/>
      </a:accent3>
      <a:accent4>
        <a:srgbClr val="01486D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 Theme">
      <a:majorFont>
        <a:latin typeface="American Typewriter"/>
        <a:ea typeface="American Typewriter"/>
        <a:cs typeface="American Typewriter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">
      <a:dk1>
        <a:srgbClr val="015681"/>
      </a:dk1>
      <a:lt1>
        <a:srgbClr val="818080"/>
      </a:lt1>
      <a:dk2>
        <a:srgbClr val="DCDEE0"/>
      </a:dk2>
      <a:lt2>
        <a:srgbClr val="53585F"/>
      </a:lt2>
      <a:accent1>
        <a:srgbClr val="0365C0"/>
      </a:accent1>
      <a:accent2>
        <a:srgbClr val="00882B"/>
      </a:accent2>
      <a:accent3>
        <a:srgbClr val="C1C0C0"/>
      </a:accent3>
      <a:accent4>
        <a:srgbClr val="01486D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 Theme">
      <a:majorFont>
        <a:latin typeface="American Typewriter"/>
        <a:ea typeface="American Typewriter"/>
        <a:cs typeface="American Typewriter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15681"/>
      </a:dk1>
      <a:lt1>
        <a:srgbClr val="818080"/>
      </a:lt1>
      <a:dk2>
        <a:srgbClr val="DCDEE0"/>
      </a:dk2>
      <a:lt2>
        <a:srgbClr val="53585F"/>
      </a:lt2>
      <a:accent1>
        <a:srgbClr val="0365C0"/>
      </a:accent1>
      <a:accent2>
        <a:srgbClr val="00882B"/>
      </a:accent2>
      <a:accent3>
        <a:srgbClr val="C1C0C0"/>
      </a:accent3>
      <a:accent4>
        <a:srgbClr val="01486D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 Theme">
      <a:majorFont>
        <a:latin typeface="American Typewriter"/>
        <a:ea typeface="American Typewriter"/>
        <a:cs typeface="American Typewriter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4290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lnDef>
  </a:objectDefaults>
  <a:extraClrSchemeLst/>
</a:theme>
</file>

<file path=ppt/theme/theme5.xml><?xml version="1.0" encoding="utf-8"?>
<a:theme xmlns:a="http://schemas.openxmlformats.org/drawingml/2006/main" name="1_blank">
  <a:themeElements>
    <a:clrScheme name="Corporate Palette">
      <a:dk1>
        <a:srgbClr val="000000"/>
      </a:dk1>
      <a:lt1>
        <a:srgbClr val="FFFFFF"/>
      </a:lt1>
      <a:dk2>
        <a:srgbClr val="004165"/>
      </a:dk2>
      <a:lt2>
        <a:srgbClr val="E2D478"/>
      </a:lt2>
      <a:accent1>
        <a:srgbClr val="58A618"/>
      </a:accent1>
      <a:accent2>
        <a:srgbClr val="2A6EBB"/>
      </a:accent2>
      <a:accent3>
        <a:srgbClr val="612141"/>
      </a:accent3>
      <a:accent4>
        <a:srgbClr val="FF9E1B"/>
      </a:accent4>
      <a:accent5>
        <a:srgbClr val="4BACC6"/>
      </a:accent5>
      <a:accent6>
        <a:srgbClr val="404545"/>
      </a:accent6>
      <a:hlink>
        <a:srgbClr val="0000FF"/>
      </a:hlink>
      <a:folHlink>
        <a:srgbClr val="2A6E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.potx" id="{6DB9C3F6-7821-453B-B529-4035641E9CD5}" vid="{DF9DE91D-C6AE-4810-A7A7-8302F9F20431}"/>
    </a:ext>
  </a:extLst>
</a:theme>
</file>

<file path=ppt/theme/theme6.xml><?xml version="1.0" encoding="utf-8"?>
<a:theme xmlns:a="http://schemas.openxmlformats.org/drawingml/2006/main" name="2_blank">
  <a:themeElements>
    <a:clrScheme name="Corporate Palette">
      <a:dk1>
        <a:srgbClr val="000000"/>
      </a:dk1>
      <a:lt1>
        <a:srgbClr val="FFFFFF"/>
      </a:lt1>
      <a:dk2>
        <a:srgbClr val="004165"/>
      </a:dk2>
      <a:lt2>
        <a:srgbClr val="E2D478"/>
      </a:lt2>
      <a:accent1>
        <a:srgbClr val="58A618"/>
      </a:accent1>
      <a:accent2>
        <a:srgbClr val="2A6EBB"/>
      </a:accent2>
      <a:accent3>
        <a:srgbClr val="612141"/>
      </a:accent3>
      <a:accent4>
        <a:srgbClr val="FF9E1B"/>
      </a:accent4>
      <a:accent5>
        <a:srgbClr val="4BACC6"/>
      </a:accent5>
      <a:accent6>
        <a:srgbClr val="404545"/>
      </a:accent6>
      <a:hlink>
        <a:srgbClr val="0000FF"/>
      </a:hlink>
      <a:folHlink>
        <a:srgbClr val="2A6E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.potx" id="{6DB9C3F6-7821-453B-B529-4035641E9CD5}" vid="{DF9DE91D-C6AE-4810-A7A7-8302F9F2043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C40C41D7AF2445B4FE8F58F2DCD549" ma:contentTypeVersion="0" ma:contentTypeDescription="Create a new document." ma:contentTypeScope="" ma:versionID="b5151ce3f20d94f6d63a8d759c54b18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AC601E-D027-4F28-8776-A5A235A1F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B73DADE-F179-4E32-B8DE-8F20318781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8EF607-B462-48F9-BB05-7024B8690139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653</TotalTime>
  <Words>1864</Words>
  <Application>Microsoft Office PowerPoint</Application>
  <PresentationFormat>On-screen Show (4:3)</PresentationFormat>
  <Paragraphs>257</Paragraphs>
  <Slides>23</Slides>
  <Notes>1</Notes>
  <HiddenSlides>0</HiddenSlides>
  <MMClips>0</MMClips>
  <ScaleCrop>false</ScaleCrop>
  <HeadingPairs>
    <vt:vector size="8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  <vt:variant>
        <vt:lpstr>Custom Shows</vt:lpstr>
      </vt:variant>
      <vt:variant>
        <vt:i4>1</vt:i4>
      </vt:variant>
    </vt:vector>
  </HeadingPairs>
  <TitlesOfParts>
    <vt:vector size="32" baseType="lpstr">
      <vt:lpstr>blank</vt:lpstr>
      <vt:lpstr>1_Office Theme</vt:lpstr>
      <vt:lpstr>2_Office Theme</vt:lpstr>
      <vt:lpstr>Office Theme</vt:lpstr>
      <vt:lpstr>1_blank</vt:lpstr>
      <vt:lpstr>2_blank</vt:lpstr>
      <vt:lpstr>Chart</vt:lpstr>
      <vt:lpstr>Microsoft Excel Chart</vt:lpstr>
      <vt:lpstr>Advisor Live®  Safe opioid use – Strategies for reducing adverse events and related harm </vt:lpstr>
      <vt:lpstr>Faculty</vt:lpstr>
      <vt:lpstr>First National  Patient-Controlled Analgesia Survey  of Hospital Practices: The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Company>Premier,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</dc:title>
  <dc:creator>Pugliese, Gina</dc:creator>
  <cp:lastModifiedBy>Kodali, Bhavani Shankar,M.D.</cp:lastModifiedBy>
  <cp:revision>17</cp:revision>
  <dcterms:created xsi:type="dcterms:W3CDTF">2014-02-26T16:59:10Z</dcterms:created>
  <dcterms:modified xsi:type="dcterms:W3CDTF">2014-03-05T17:46:56Z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0x010100E6C40C41D7AF2445B4FE8F58F2DCD549</vt:lpwstr>
  </property>
  <property fmtid="{D5CDD505-2E9C-101B-9397-08002B2CF9AE}" pid="3" name="NG-ActivityEventIdentifier">
    <vt:lpwstr>05CD862CE1B726521F57F7CADE3994CF</vt:lpwstr>
  </property>
  <property fmtid="{D5CDD505-2E9C-101B-9397-08002B2CF9AE}" pid="4" name="NG-ActivityEventID">
    <vt:lpwstr>48611</vt:lpwstr>
  </property>
</Properties>
</file>